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70" r:id="rId7"/>
    <p:sldId id="266" r:id="rId8"/>
    <p:sldId id="262" r:id="rId9"/>
    <p:sldId id="263" r:id="rId10"/>
    <p:sldId id="264" r:id="rId11"/>
    <p:sldId id="267" r:id="rId12"/>
    <p:sldId id="268" r:id="rId13"/>
    <p:sldId id="271" r:id="rId14"/>
    <p:sldId id="272" r:id="rId15"/>
    <p:sldId id="273" r:id="rId16"/>
    <p:sldId id="274" r:id="rId17"/>
    <p:sldId id="281" r:id="rId18"/>
    <p:sldId id="275" r:id="rId19"/>
    <p:sldId id="282" r:id="rId20"/>
    <p:sldId id="276" r:id="rId21"/>
    <p:sldId id="278" r:id="rId22"/>
    <p:sldId id="277" r:id="rId23"/>
    <p:sldId id="279" r:id="rId24"/>
    <p:sldId id="283" r:id="rId25"/>
    <p:sldId id="280" r:id="rId26"/>
    <p:sldId id="284" r:id="rId27"/>
    <p:sldId id="285" r:id="rId28"/>
    <p:sldId id="286" r:id="rId29"/>
    <p:sldId id="287" r:id="rId30"/>
    <p:sldId id="288" r:id="rId31"/>
    <p:sldId id="289" r:id="rId32"/>
    <p:sldId id="290" r:id="rId33"/>
    <p:sldId id="291" r:id="rId34"/>
    <p:sldId id="292" r:id="rId35"/>
    <p:sldId id="296" r:id="rId36"/>
    <p:sldId id="298" r:id="rId37"/>
    <p:sldId id="295"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21.02.2017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21.02.2017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21.02.2017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18" Type="http://schemas.openxmlformats.org/officeDocument/2006/relationships/image" Target="../media/image61.jpeg"/><Relationship Id="rId3" Type="http://schemas.openxmlformats.org/officeDocument/2006/relationships/image" Target="../media/image46.jpeg"/><Relationship Id="rId21" Type="http://schemas.openxmlformats.org/officeDocument/2006/relationships/image" Target="../media/image64.jpeg"/><Relationship Id="rId7" Type="http://schemas.openxmlformats.org/officeDocument/2006/relationships/image" Target="../media/image50.jpeg"/><Relationship Id="rId12" Type="http://schemas.openxmlformats.org/officeDocument/2006/relationships/image" Target="../media/image55.png"/><Relationship Id="rId17" Type="http://schemas.openxmlformats.org/officeDocument/2006/relationships/image" Target="../media/image60.jpeg"/><Relationship Id="rId2" Type="http://schemas.openxmlformats.org/officeDocument/2006/relationships/image" Target="../media/image45.jpeg"/><Relationship Id="rId16" Type="http://schemas.openxmlformats.org/officeDocument/2006/relationships/image" Target="../media/image59.jpeg"/><Relationship Id="rId20"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5" Type="http://schemas.openxmlformats.org/officeDocument/2006/relationships/image" Target="../media/image58.jpeg"/><Relationship Id="rId10" Type="http://schemas.openxmlformats.org/officeDocument/2006/relationships/image" Target="../media/image53.jpeg"/><Relationship Id="rId19" Type="http://schemas.openxmlformats.org/officeDocument/2006/relationships/image" Target="../media/image62.jpe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image" Target="../media/image57.jpeg"/><Relationship Id="rId22" Type="http://schemas.openxmlformats.org/officeDocument/2006/relationships/image" Target="../media/image6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5.jpeg"/><Relationship Id="rId3" Type="http://schemas.openxmlformats.org/officeDocument/2006/relationships/image" Target="../media/image67.jpeg"/><Relationship Id="rId7" Type="http://schemas.openxmlformats.org/officeDocument/2006/relationships/image" Target="../media/image70.png"/><Relationship Id="rId12" Type="http://schemas.openxmlformats.org/officeDocument/2006/relationships/image" Target="../media/image74.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35.jpeg"/><Relationship Id="rId5" Type="http://schemas.openxmlformats.org/officeDocument/2006/relationships/image" Target="../media/image69.jpeg"/><Relationship Id="rId10" Type="http://schemas.openxmlformats.org/officeDocument/2006/relationships/image" Target="../media/image73.jpeg"/><Relationship Id="rId4" Type="http://schemas.openxmlformats.org/officeDocument/2006/relationships/image" Target="../media/image68.jpeg"/><Relationship Id="rId9" Type="http://schemas.openxmlformats.org/officeDocument/2006/relationships/image" Target="../media/image7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82.jpeg"/><Relationship Id="rId13" Type="http://schemas.openxmlformats.org/officeDocument/2006/relationships/image" Target="../media/image87.jpeg"/><Relationship Id="rId3" Type="http://schemas.openxmlformats.org/officeDocument/2006/relationships/image" Target="../media/image77.jpeg"/><Relationship Id="rId7" Type="http://schemas.openxmlformats.org/officeDocument/2006/relationships/image" Target="../media/image81.jpeg"/><Relationship Id="rId12" Type="http://schemas.openxmlformats.org/officeDocument/2006/relationships/image" Target="../media/image86.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jpeg"/><Relationship Id="rId11" Type="http://schemas.openxmlformats.org/officeDocument/2006/relationships/image" Target="../media/image85.jpeg"/><Relationship Id="rId5" Type="http://schemas.openxmlformats.org/officeDocument/2006/relationships/image" Target="../media/image79.jpeg"/><Relationship Id="rId15" Type="http://schemas.openxmlformats.org/officeDocument/2006/relationships/image" Target="../media/image89.jpeg"/><Relationship Id="rId10" Type="http://schemas.openxmlformats.org/officeDocument/2006/relationships/image" Target="../media/image84.jpeg"/><Relationship Id="rId4" Type="http://schemas.openxmlformats.org/officeDocument/2006/relationships/image" Target="../media/image78.jpeg"/><Relationship Id="rId9" Type="http://schemas.openxmlformats.org/officeDocument/2006/relationships/image" Target="../media/image83.jpeg"/><Relationship Id="rId14" Type="http://schemas.openxmlformats.org/officeDocument/2006/relationships/image" Target="../media/image8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95.jpeg"/><Relationship Id="rId13" Type="http://schemas.openxmlformats.org/officeDocument/2006/relationships/image" Target="../media/image98.jpeg"/><Relationship Id="rId3" Type="http://schemas.openxmlformats.org/officeDocument/2006/relationships/image" Target="../media/image91.jpeg"/><Relationship Id="rId7" Type="http://schemas.openxmlformats.org/officeDocument/2006/relationships/image" Target="../media/image94.jpeg"/><Relationship Id="rId12" Type="http://schemas.openxmlformats.org/officeDocument/2006/relationships/image" Target="../media/image97.jpe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image" Target="../media/image93.jpeg"/><Relationship Id="rId11" Type="http://schemas.openxmlformats.org/officeDocument/2006/relationships/image" Target="../media/image96.jpeg"/><Relationship Id="rId5" Type="http://schemas.openxmlformats.org/officeDocument/2006/relationships/image" Target="../media/image65.jpeg"/><Relationship Id="rId10" Type="http://schemas.openxmlformats.org/officeDocument/2006/relationships/image" Target="../media/image58.jpeg"/><Relationship Id="rId4" Type="http://schemas.openxmlformats.org/officeDocument/2006/relationships/image" Target="../media/image92.jpeg"/><Relationship Id="rId9" Type="http://schemas.openxmlformats.org/officeDocument/2006/relationships/image" Target="../media/image7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692696"/>
            <a:ext cx="7711008" cy="3024336"/>
          </a:xfrm>
        </p:spPr>
        <p:txBody>
          <a:bodyPr>
            <a:noAutofit/>
          </a:bodyPr>
          <a:lstStyle/>
          <a:p>
            <a:r>
              <a:rPr lang="ru-RU" sz="8800" dirty="0" smtClean="0">
                <a:latin typeface="Monotype Corsiva" pitchFamily="66" charset="0"/>
                <a:ea typeface="Verdana" pitchFamily="34" charset="0"/>
                <a:cs typeface="Verdana" pitchFamily="34" charset="0"/>
              </a:rPr>
              <a:t>Русская звонкая гжель</a:t>
            </a:r>
            <a:endParaRPr lang="ru-RU" sz="8800" dirty="0">
              <a:latin typeface="Monotype Corsiva" pitchFamily="66" charset="0"/>
              <a:ea typeface="Verdana" pitchFamily="34" charset="0"/>
              <a:cs typeface="Verdana" pitchFamily="34" charset="0"/>
            </a:endParaRPr>
          </a:p>
        </p:txBody>
      </p:sp>
      <p:sp>
        <p:nvSpPr>
          <p:cNvPr id="3" name="Подзаголовок 2"/>
          <p:cNvSpPr>
            <a:spLocks noGrp="1"/>
          </p:cNvSpPr>
          <p:nvPr>
            <p:ph type="subTitle" idx="1"/>
          </p:nvPr>
        </p:nvSpPr>
        <p:spPr>
          <a:xfrm>
            <a:off x="5940152" y="4509120"/>
            <a:ext cx="2736304" cy="1872208"/>
          </a:xfrm>
        </p:spPr>
        <p:txBody>
          <a:bodyPr>
            <a:normAutofit/>
          </a:bodyPr>
          <a:lstStyle/>
          <a:p>
            <a:r>
              <a:rPr lang="ru-RU" sz="1600" dirty="0" smtClean="0">
                <a:latin typeface="Monotype Corsiva" pitchFamily="66" charset="0"/>
              </a:rPr>
              <a:t>Воспитатель: </a:t>
            </a:r>
            <a:r>
              <a:rPr lang="ru-RU" sz="1600" dirty="0" err="1" smtClean="0">
                <a:latin typeface="Monotype Corsiva" pitchFamily="66" charset="0"/>
              </a:rPr>
              <a:t>Ветлужских</a:t>
            </a:r>
            <a:r>
              <a:rPr lang="ru-RU" sz="1600" dirty="0" smtClean="0">
                <a:latin typeface="Monotype Corsiva" pitchFamily="66" charset="0"/>
              </a:rPr>
              <a:t> В.В.</a:t>
            </a:r>
          </a:p>
          <a:p>
            <a:r>
              <a:rPr lang="ru-RU" sz="1600" dirty="0" smtClean="0">
                <a:latin typeface="Monotype Corsiva" pitchFamily="66" charset="0"/>
              </a:rPr>
              <a:t>МБДОУ ДС№39</a:t>
            </a:r>
          </a:p>
          <a:p>
            <a:r>
              <a:rPr lang="ru-RU" sz="1600" dirty="0" smtClean="0">
                <a:latin typeface="Monotype Corsiva" pitchFamily="66" charset="0"/>
              </a:rPr>
              <a:t>п. Сенной</a:t>
            </a:r>
            <a:r>
              <a:rPr lang="ru-RU" dirty="0" smtClean="0"/>
              <a:t> </a:t>
            </a:r>
            <a:endParaRPr lang="ru-RU" dirty="0"/>
          </a:p>
        </p:txBody>
      </p:sp>
      <p:pic>
        <p:nvPicPr>
          <p:cNvPr id="1028" name="Picture 4" descr="C:\Users\Администратор\Desktop\ВИКТОРИЯ\РАБОТА\проэкт\Гжель\гжельские изделия\фото\60.jpg"/>
          <p:cNvPicPr>
            <a:picLocks noChangeAspect="1" noChangeArrowheads="1"/>
          </p:cNvPicPr>
          <p:nvPr/>
        </p:nvPicPr>
        <p:blipFill>
          <a:blip r:embed="rId2" cstate="print"/>
          <a:srcRect/>
          <a:stretch>
            <a:fillRect/>
          </a:stretch>
        </p:blipFill>
        <p:spPr bwMode="auto">
          <a:xfrm>
            <a:off x="323528" y="2708920"/>
            <a:ext cx="5184576" cy="345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517632" cy="1368152"/>
          </a:xfrm>
        </p:spPr>
        <p:txBody>
          <a:bodyPr>
            <a:noAutofit/>
          </a:bodyPr>
          <a:lstStyle/>
          <a:p>
            <a:r>
              <a:rPr lang="ru-RU" sz="2200" dirty="0" smtClean="0">
                <a:solidFill>
                  <a:schemeClr val="accent1">
                    <a:lumMod val="75000"/>
                  </a:schemeClr>
                </a:solidFill>
                <a:latin typeface="Times New Roman" pitchFamily="18" charset="0"/>
                <a:cs typeface="Times New Roman" pitchFamily="18" charset="0"/>
              </a:rPr>
              <a:t>А начиналось всё с глины. Гжельские земли были не слишком плодородными.  Сама природа одарила эту местность месторождением жирных огнеупорных глин. </a:t>
            </a:r>
            <a:endParaRPr lang="ru-RU" sz="2200" dirty="0">
              <a:solidFill>
                <a:schemeClr val="accent1">
                  <a:lumMod val="75000"/>
                </a:schemeClr>
              </a:solidFill>
              <a:latin typeface="Times New Roman" pitchFamily="18" charset="0"/>
              <a:cs typeface="Times New Roman" pitchFamily="18" charset="0"/>
            </a:endParaRPr>
          </a:p>
        </p:txBody>
      </p:sp>
      <p:pic>
        <p:nvPicPr>
          <p:cNvPr id="4099" name="Picture 3" descr="C:\Users\Администратор\Desktop\история гжели\2а.jpg"/>
          <p:cNvPicPr>
            <a:picLocks noGrp="1" noChangeAspect="1" noChangeArrowheads="1"/>
          </p:cNvPicPr>
          <p:nvPr>
            <p:ph idx="1"/>
          </p:nvPr>
        </p:nvPicPr>
        <p:blipFill>
          <a:blip r:embed="rId2" cstate="print"/>
          <a:srcRect/>
          <a:stretch>
            <a:fillRect/>
          </a:stretch>
        </p:blipFill>
        <p:spPr bwMode="auto">
          <a:xfrm>
            <a:off x="909637" y="2105819"/>
            <a:ext cx="7324725" cy="40481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584176"/>
          </a:xfrm>
        </p:spPr>
        <p:txBody>
          <a:bodyPr>
            <a:normAutofit/>
          </a:bodyPr>
          <a:lstStyle/>
          <a:p>
            <a:r>
              <a:rPr lang="ru-RU" sz="2200" dirty="0" smtClean="0">
                <a:solidFill>
                  <a:schemeClr val="accent1">
                    <a:lumMod val="75000"/>
                  </a:schemeClr>
                </a:solidFill>
                <a:latin typeface="Times New Roman" pitchFamily="18" charset="0"/>
                <a:cs typeface="Times New Roman" pitchFamily="18" charset="0"/>
              </a:rPr>
              <a:t>А много ли нашему талантливому народу надо: глина есть, руки есть – вот и славно! </a:t>
            </a:r>
            <a:r>
              <a:rPr lang="ru-RU" sz="2200" dirty="0" smtClean="0">
                <a:solidFill>
                  <a:schemeClr val="accent1">
                    <a:lumMod val="75000"/>
                  </a:schemeClr>
                </a:solidFill>
                <a:latin typeface="Times New Roman" pitchFamily="18" charset="0"/>
                <a:cs typeface="Times New Roman" pitchFamily="18" charset="0"/>
              </a:rPr>
              <a:t>Издавна </a:t>
            </a:r>
            <a:r>
              <a:rPr lang="ru-RU" sz="2200" dirty="0" smtClean="0">
                <a:solidFill>
                  <a:schemeClr val="accent1">
                    <a:lumMod val="75000"/>
                  </a:schemeClr>
                </a:solidFill>
                <a:latin typeface="Times New Roman" pitchFamily="18" charset="0"/>
                <a:cs typeface="Times New Roman" pitchFamily="18" charset="0"/>
              </a:rPr>
              <a:t>жили на этой глиняной земле гончары.  Все они от мала до велика в этой местности занимались гончарством.</a:t>
            </a:r>
            <a:endParaRPr lang="ru-RU" sz="2200" dirty="0">
              <a:solidFill>
                <a:schemeClr val="accent1">
                  <a:lumMod val="75000"/>
                </a:schemeClr>
              </a:solidFill>
            </a:endParaRPr>
          </a:p>
        </p:txBody>
      </p:sp>
      <p:pic>
        <p:nvPicPr>
          <p:cNvPr id="4" name="Picture 2" descr="C:\Users\Администратор\Desktop\история гжели\IMG_9109.jpg"/>
          <p:cNvPicPr>
            <a:picLocks noGrp="1" noChangeAspect="1" noChangeArrowheads="1"/>
          </p:cNvPicPr>
          <p:nvPr>
            <p:ph idx="1"/>
          </p:nvPr>
        </p:nvPicPr>
        <p:blipFill>
          <a:blip r:embed="rId2" cstate="print"/>
          <a:srcRect/>
          <a:stretch>
            <a:fillRect/>
          </a:stretch>
        </p:blipFill>
        <p:spPr bwMode="auto">
          <a:xfrm>
            <a:off x="1547664" y="2420888"/>
            <a:ext cx="5976664" cy="39037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2160240"/>
          </a:xfrm>
        </p:spPr>
        <p:txBody>
          <a:bodyPr>
            <a:normAutofit/>
          </a:bodyPr>
          <a:lstStyle/>
          <a:p>
            <a:r>
              <a:rPr lang="ru-RU" sz="2200" dirty="0" smtClean="0">
                <a:solidFill>
                  <a:schemeClr val="accent1">
                    <a:lumMod val="75000"/>
                  </a:schemeClr>
                </a:solidFill>
                <a:latin typeface="Times New Roman" pitchFamily="18" charset="0"/>
                <a:cs typeface="Times New Roman" pitchFamily="18" charset="0"/>
              </a:rPr>
              <a:t>Гжель всегда славилась своими мастерами. </a:t>
            </a:r>
            <a:r>
              <a:rPr lang="ru-RU" sz="2200" dirty="0" err="1" smtClean="0">
                <a:solidFill>
                  <a:schemeClr val="accent1">
                    <a:lumMod val="75000"/>
                  </a:schemeClr>
                </a:solidFill>
                <a:latin typeface="Times New Roman" pitchFamily="18" charset="0"/>
                <a:cs typeface="Times New Roman" pitchFamily="18" charset="0"/>
              </a:rPr>
              <a:t>Гжельцы</a:t>
            </a:r>
            <a:r>
              <a:rPr lang="ru-RU" sz="2200" dirty="0" smtClean="0">
                <a:solidFill>
                  <a:schemeClr val="accent1">
                    <a:lumMod val="75000"/>
                  </a:schemeClr>
                </a:solidFill>
                <a:latin typeface="Times New Roman" pitchFamily="18" charset="0"/>
                <a:cs typeface="Times New Roman" pitchFamily="18" charset="0"/>
              </a:rPr>
              <a:t> изготавливали изделия из фарфора, работая с невероятной быстротой и соблюдая точность всех размеров,  лишь человеческие глаза и руки создавали неповторимые изделия. Эта технология дожила и до наших дней и уже отточенная используется на Гжельском Фарфоровом заводе.</a:t>
            </a:r>
            <a:br>
              <a:rPr lang="ru-RU" sz="2200" dirty="0" smtClean="0">
                <a:solidFill>
                  <a:schemeClr val="accent1">
                    <a:lumMod val="75000"/>
                  </a:schemeClr>
                </a:solidFill>
                <a:latin typeface="Times New Roman" pitchFamily="18" charset="0"/>
                <a:cs typeface="Times New Roman" pitchFamily="18" charset="0"/>
              </a:rPr>
            </a:br>
            <a:endParaRPr lang="ru-RU" sz="2200" dirty="0">
              <a:solidFill>
                <a:schemeClr val="accent1">
                  <a:lumMod val="75000"/>
                </a:schemeClr>
              </a:solidFill>
              <a:latin typeface="Times New Roman" pitchFamily="18" charset="0"/>
              <a:cs typeface="Times New Roman" pitchFamily="18" charset="0"/>
            </a:endParaRPr>
          </a:p>
        </p:txBody>
      </p:sp>
      <p:pic>
        <p:nvPicPr>
          <p:cNvPr id="6145" name="Picture 1" descr="C:\Users\Администратор\Desktop\история гжели\6.jpg"/>
          <p:cNvPicPr>
            <a:picLocks noGrp="1" noChangeAspect="1" noChangeArrowheads="1"/>
          </p:cNvPicPr>
          <p:nvPr>
            <p:ph idx="1"/>
          </p:nvPr>
        </p:nvPicPr>
        <p:blipFill>
          <a:blip r:embed="rId2" cstate="print"/>
          <a:srcRect/>
          <a:stretch>
            <a:fillRect/>
          </a:stretch>
        </p:blipFill>
        <p:spPr bwMode="auto">
          <a:xfrm>
            <a:off x="827584" y="2564904"/>
            <a:ext cx="7488832" cy="38884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224136"/>
          </a:xfrm>
        </p:spPr>
        <p:txBody>
          <a:bodyPr>
            <a:normAutofit/>
          </a:bodyPr>
          <a:lstStyle/>
          <a:p>
            <a:r>
              <a:rPr lang="ru-RU" sz="2200" dirty="0" smtClean="0">
                <a:solidFill>
                  <a:schemeClr val="accent1">
                    <a:lumMod val="75000"/>
                  </a:schemeClr>
                </a:solidFill>
                <a:latin typeface="Times New Roman" pitchFamily="18" charset="0"/>
                <a:cs typeface="Times New Roman" pitchFamily="18" charset="0"/>
              </a:rPr>
              <a:t>Как же рождается гжельская сказка? Вначале дизайнеры наносят  наброски с помощью карандаша. Продумывается каждая мелочь. Именно от них зависит, какое изделие получится.</a:t>
            </a:r>
            <a:endParaRPr lang="ru-RU" sz="2200" dirty="0">
              <a:solidFill>
                <a:schemeClr val="accent1">
                  <a:lumMod val="75000"/>
                </a:schemeClr>
              </a:solidFill>
              <a:latin typeface="Times New Roman" pitchFamily="18" charset="0"/>
              <a:cs typeface="Times New Roman" pitchFamily="18" charset="0"/>
            </a:endParaRPr>
          </a:p>
        </p:txBody>
      </p:sp>
      <p:pic>
        <p:nvPicPr>
          <p:cNvPr id="28674" name="Picture 2" descr="C:\Users\Администратор\Desktop\история гжели\2RIAN_00455841.jpeg"/>
          <p:cNvPicPr>
            <a:picLocks noGrp="1" noChangeAspect="1" noChangeArrowheads="1"/>
          </p:cNvPicPr>
          <p:nvPr>
            <p:ph idx="1"/>
          </p:nvPr>
        </p:nvPicPr>
        <p:blipFill>
          <a:blip r:embed="rId2" cstate="print"/>
          <a:srcRect/>
          <a:stretch>
            <a:fillRect/>
          </a:stretch>
        </p:blipFill>
        <p:spPr bwMode="auto">
          <a:xfrm>
            <a:off x="2771800" y="2132856"/>
            <a:ext cx="3240360" cy="4389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944216"/>
          </a:xfrm>
        </p:spPr>
        <p:txBody>
          <a:bodyPr>
            <a:noAutofit/>
          </a:bodyPr>
          <a:lstStyle/>
          <a:p>
            <a:r>
              <a:rPr lang="ru-RU" sz="2200" dirty="0" smtClean="0">
                <a:solidFill>
                  <a:schemeClr val="accent1">
                    <a:lumMod val="75000"/>
                  </a:schemeClr>
                </a:solidFill>
                <a:latin typeface="Times New Roman" pitchFamily="18" charset="0"/>
                <a:cs typeface="Times New Roman" pitchFamily="18" charset="0"/>
              </a:rPr>
              <a:t>Потом создается гипсовая модель, по которой изготавливается первичная заготовка. Затем гипсовая фигура отправляется на литейный участок форм, где делается разъемная литьевая форма. Сырьем заполняют формочку, из которой потом извлекается полуфабрикатное изделие.</a:t>
            </a:r>
            <a:endParaRPr lang="ru-RU" sz="2200" dirty="0">
              <a:solidFill>
                <a:schemeClr val="accent1">
                  <a:lumMod val="75000"/>
                </a:schemeClr>
              </a:solidFill>
              <a:latin typeface="Times New Roman" pitchFamily="18" charset="0"/>
              <a:cs typeface="Times New Roman" pitchFamily="18" charset="0"/>
            </a:endParaRPr>
          </a:p>
        </p:txBody>
      </p:sp>
      <p:pic>
        <p:nvPicPr>
          <p:cNvPr id="29699" name="Picture 3" descr="C:\Users\Администратор\Desktop\история гжели\9.jpg"/>
          <p:cNvPicPr>
            <a:picLocks noChangeAspect="1" noChangeArrowheads="1"/>
          </p:cNvPicPr>
          <p:nvPr/>
        </p:nvPicPr>
        <p:blipFill>
          <a:blip r:embed="rId2" cstate="print"/>
          <a:srcRect/>
          <a:stretch>
            <a:fillRect/>
          </a:stretch>
        </p:blipFill>
        <p:spPr bwMode="auto">
          <a:xfrm>
            <a:off x="4644008" y="2924944"/>
            <a:ext cx="4089524" cy="3249414"/>
          </a:xfrm>
          <a:prstGeom prst="rect">
            <a:avLst/>
          </a:prstGeom>
          <a:ln>
            <a:noFill/>
          </a:ln>
          <a:effectLst>
            <a:outerShdw blurRad="292100" dist="139700" dir="2700000" algn="tl" rotWithShape="0">
              <a:srgbClr val="333333">
                <a:alpha val="65000"/>
              </a:srgbClr>
            </a:outerShdw>
          </a:effectLst>
        </p:spPr>
      </p:pic>
      <p:pic>
        <p:nvPicPr>
          <p:cNvPr id="29700" name="Picture 4" descr="C:\Users\Администратор\Desktop\история гжели\29_forma.jpg"/>
          <p:cNvPicPr>
            <a:picLocks noGrp="1" noChangeAspect="1" noChangeArrowheads="1"/>
          </p:cNvPicPr>
          <p:nvPr>
            <p:ph idx="1"/>
          </p:nvPr>
        </p:nvPicPr>
        <p:blipFill>
          <a:blip r:embed="rId3" cstate="print"/>
          <a:srcRect/>
          <a:stretch>
            <a:fillRect/>
          </a:stretch>
        </p:blipFill>
        <p:spPr bwMode="auto">
          <a:xfrm>
            <a:off x="179512" y="2924944"/>
            <a:ext cx="4176464" cy="330931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936104"/>
          </a:xfrm>
        </p:spPr>
        <p:txBody>
          <a:bodyPr>
            <a:normAutofit fontScale="90000"/>
          </a:bodyPr>
          <a:lstStyle/>
          <a:p>
            <a:r>
              <a:rPr lang="ru-RU" dirty="0" smtClean="0"/>
              <a:t/>
            </a:r>
            <a:br>
              <a:rPr lang="ru-RU" dirty="0" smtClean="0"/>
            </a:br>
            <a:r>
              <a:rPr lang="ru-RU" sz="5400" dirty="0" smtClean="0">
                <a:solidFill>
                  <a:schemeClr val="accent1">
                    <a:lumMod val="75000"/>
                  </a:schemeClr>
                </a:solidFill>
                <a:latin typeface="Times New Roman" pitchFamily="18" charset="0"/>
                <a:cs typeface="Times New Roman" pitchFamily="18" charset="0"/>
              </a:rPr>
              <a:t> </a:t>
            </a:r>
            <a:r>
              <a:rPr lang="ru-RU" sz="2400" dirty="0" smtClean="0">
                <a:solidFill>
                  <a:schemeClr val="accent1">
                    <a:lumMod val="75000"/>
                  </a:schemeClr>
                </a:solidFill>
                <a:latin typeface="Times New Roman" pitchFamily="18" charset="0"/>
                <a:cs typeface="Times New Roman" pitchFamily="18" charset="0"/>
              </a:rPr>
              <a:t>После этого срезаются швы у заготовительных форм и затираются места швов губкой.</a:t>
            </a:r>
            <a:endParaRPr lang="ru-RU" sz="2400" dirty="0">
              <a:solidFill>
                <a:schemeClr val="accent1">
                  <a:lumMod val="75000"/>
                </a:schemeClr>
              </a:solidFill>
              <a:latin typeface="Times New Roman" pitchFamily="18" charset="0"/>
              <a:cs typeface="Times New Roman" pitchFamily="18" charset="0"/>
            </a:endParaRPr>
          </a:p>
        </p:txBody>
      </p:sp>
      <p:pic>
        <p:nvPicPr>
          <p:cNvPr id="30722" name="Picture 2" descr="C:\Users\Администратор\Desktop\история гжели\Необрезанные бычки. У застывших форм обрезают шов и затирают место шва губкой..jpg"/>
          <p:cNvPicPr>
            <a:picLocks noGrp="1" noChangeAspect="1" noChangeArrowheads="1"/>
          </p:cNvPicPr>
          <p:nvPr>
            <p:ph idx="1"/>
          </p:nvPr>
        </p:nvPicPr>
        <p:blipFill>
          <a:blip r:embed="rId2" cstate="print"/>
          <a:srcRect/>
          <a:stretch>
            <a:fillRect/>
          </a:stretch>
        </p:blipFill>
        <p:spPr bwMode="auto">
          <a:xfrm>
            <a:off x="1403648" y="1916832"/>
            <a:ext cx="6225462" cy="4389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0736"/>
          </a:xfrm>
        </p:spPr>
        <p:txBody>
          <a:bodyPr>
            <a:normAutofit/>
          </a:bodyPr>
          <a:lstStyle/>
          <a:p>
            <a:r>
              <a:rPr lang="ru-RU" sz="2200" dirty="0" smtClean="0">
                <a:solidFill>
                  <a:schemeClr val="accent1">
                    <a:lumMod val="75000"/>
                  </a:schemeClr>
                </a:solidFill>
                <a:latin typeface="Times New Roman" pitchFamily="18" charset="0"/>
                <a:cs typeface="Times New Roman" pitchFamily="18" charset="0"/>
              </a:rPr>
              <a:t>Теперь  заготовка направляется в камерную печь.</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Предварительный обжиг проводится при температуре 900 С. Он придает изделию характерную фарфоровую твердость.</a:t>
            </a:r>
            <a:endParaRPr lang="ru-RU" sz="2200" dirty="0">
              <a:solidFill>
                <a:schemeClr val="accent1">
                  <a:lumMod val="75000"/>
                </a:schemeClr>
              </a:solidFill>
              <a:latin typeface="Times New Roman" pitchFamily="18" charset="0"/>
              <a:cs typeface="Times New Roman" pitchFamily="18" charset="0"/>
            </a:endParaRPr>
          </a:p>
        </p:txBody>
      </p:sp>
      <p:pic>
        <p:nvPicPr>
          <p:cNvPr id="31746" name="Picture 2" descr="C:\Users\Администратор\Desktop\история гжели\12.jpg"/>
          <p:cNvPicPr>
            <a:picLocks noGrp="1" noChangeAspect="1" noChangeArrowheads="1"/>
          </p:cNvPicPr>
          <p:nvPr>
            <p:ph idx="1"/>
          </p:nvPr>
        </p:nvPicPr>
        <p:blipFill>
          <a:blip r:embed="rId2" cstate="print"/>
          <a:srcRect/>
          <a:stretch>
            <a:fillRect/>
          </a:stretch>
        </p:blipFill>
        <p:spPr bwMode="auto">
          <a:xfrm>
            <a:off x="1475656" y="2348880"/>
            <a:ext cx="6048671" cy="39566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52704"/>
          </a:xfrm>
        </p:spPr>
        <p:txBody>
          <a:bodyPr>
            <a:normAutofit/>
          </a:bodyPr>
          <a:lstStyle/>
          <a:p>
            <a:r>
              <a:rPr lang="ru-RU" sz="2200" dirty="0" smtClean="0">
                <a:solidFill>
                  <a:schemeClr val="accent1">
                    <a:lumMod val="75000"/>
                  </a:schemeClr>
                </a:solidFill>
                <a:latin typeface="Times New Roman" pitchFamily="18" charset="0"/>
                <a:cs typeface="Times New Roman" pitchFamily="18" charset="0"/>
              </a:rPr>
              <a:t>Расписанное изделие после предварительного обжига окунается в специальную водяную смесь – под глазурь.</a:t>
            </a:r>
            <a:endParaRPr lang="ru-RU" sz="2200" dirty="0">
              <a:latin typeface="Times New Roman" pitchFamily="18" charset="0"/>
              <a:cs typeface="Times New Roman" pitchFamily="18" charset="0"/>
            </a:endParaRPr>
          </a:p>
        </p:txBody>
      </p:sp>
      <p:pic>
        <p:nvPicPr>
          <p:cNvPr id="4" name="Picture 2" descr="C:\Users\Администратор\Desktop\история гжели\14Глазурование изделия.jpg"/>
          <p:cNvPicPr>
            <a:picLocks noGrp="1" noChangeAspect="1" noChangeArrowheads="1"/>
          </p:cNvPicPr>
          <p:nvPr>
            <p:ph idx="1"/>
          </p:nvPr>
        </p:nvPicPr>
        <p:blipFill>
          <a:blip r:embed="rId2" cstate="print"/>
          <a:srcRect/>
          <a:stretch>
            <a:fillRect/>
          </a:stretch>
        </p:blipFill>
        <p:spPr bwMode="auto">
          <a:xfrm>
            <a:off x="1647658" y="1935163"/>
            <a:ext cx="5848684" cy="4389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148848"/>
          </a:xfrm>
        </p:spPr>
        <p:txBody>
          <a:bodyPr>
            <a:noAutofit/>
          </a:bodyPr>
          <a:lstStyle/>
          <a:p>
            <a:r>
              <a:rPr lang="ru-RU" sz="2200" dirty="0" smtClean="0">
                <a:solidFill>
                  <a:schemeClr val="accent1">
                    <a:lumMod val="75000"/>
                  </a:schemeClr>
                </a:solidFill>
                <a:latin typeface="Times New Roman" pitchFamily="18" charset="0"/>
                <a:cs typeface="Times New Roman" pitchFamily="18" charset="0"/>
              </a:rPr>
              <a:t>И вот полуфабрикат попадает в руки мастера кисти , художника. Он устанавливает изделие на вращающуюся головку и аккуратными мазками расписывает каждое изделие. Это очень волнительный процесс, потому что одно неловкое движение может перечеркнуть  все усилия работников. Каждый мастер обладает своим уникальным стилем.</a:t>
            </a:r>
            <a:br>
              <a:rPr lang="ru-RU" sz="2200" dirty="0" smtClean="0">
                <a:solidFill>
                  <a:schemeClr val="accent1">
                    <a:lumMod val="75000"/>
                  </a:schemeClr>
                </a:solidFill>
                <a:latin typeface="Times New Roman" pitchFamily="18" charset="0"/>
                <a:cs typeface="Times New Roman" pitchFamily="18" charset="0"/>
              </a:rPr>
            </a:br>
            <a:endParaRPr lang="ru-RU" sz="2200" dirty="0">
              <a:solidFill>
                <a:schemeClr val="accent1">
                  <a:lumMod val="75000"/>
                </a:schemeClr>
              </a:solidFill>
              <a:latin typeface="Times New Roman" pitchFamily="18" charset="0"/>
              <a:cs typeface="Times New Roman" pitchFamily="18" charset="0"/>
            </a:endParaRPr>
          </a:p>
        </p:txBody>
      </p:sp>
      <p:pic>
        <p:nvPicPr>
          <p:cNvPr id="32770" name="Picture 2" descr="C:\Users\Администратор\Desktop\история гжели\19.jpg"/>
          <p:cNvPicPr>
            <a:picLocks noGrp="1" noChangeAspect="1" noChangeArrowheads="1"/>
          </p:cNvPicPr>
          <p:nvPr>
            <p:ph idx="1"/>
          </p:nvPr>
        </p:nvPicPr>
        <p:blipFill>
          <a:blip r:embed="rId2" cstate="print"/>
          <a:srcRect/>
          <a:stretch>
            <a:fillRect/>
          </a:stretch>
        </p:blipFill>
        <p:spPr bwMode="auto">
          <a:xfrm>
            <a:off x="1966690" y="2708275"/>
            <a:ext cx="5210619" cy="3616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7891" name="Picture 3" descr="C:\Users\Администратор\Desktop\история гжели\18.jpeg"/>
          <p:cNvPicPr>
            <a:picLocks noGrp="1" noChangeAspect="1" noChangeArrowheads="1"/>
          </p:cNvPicPr>
          <p:nvPr>
            <p:ph idx="1"/>
          </p:nvPr>
        </p:nvPicPr>
        <p:blipFill>
          <a:blip r:embed="rId2" cstate="print"/>
          <a:srcRect/>
          <a:stretch>
            <a:fillRect/>
          </a:stretch>
        </p:blipFill>
        <p:spPr bwMode="auto">
          <a:xfrm>
            <a:off x="611560" y="404664"/>
            <a:ext cx="3816424" cy="2880320"/>
          </a:xfrm>
          <a:prstGeom prst="rect">
            <a:avLst/>
          </a:prstGeom>
          <a:ln>
            <a:noFill/>
          </a:ln>
          <a:effectLst>
            <a:outerShdw blurRad="292100" dist="139700" dir="2700000" algn="tl" rotWithShape="0">
              <a:srgbClr val="333333">
                <a:alpha val="65000"/>
              </a:srgbClr>
            </a:outerShdw>
          </a:effectLst>
        </p:spPr>
      </p:pic>
      <p:pic>
        <p:nvPicPr>
          <p:cNvPr id="37892" name="Picture 4" descr="C:\Users\Администратор\Desktop\история гжели\20.jpg"/>
          <p:cNvPicPr>
            <a:picLocks noChangeAspect="1" noChangeArrowheads="1"/>
          </p:cNvPicPr>
          <p:nvPr/>
        </p:nvPicPr>
        <p:blipFill>
          <a:blip r:embed="rId3" cstate="print"/>
          <a:srcRect/>
          <a:stretch>
            <a:fillRect/>
          </a:stretch>
        </p:blipFill>
        <p:spPr bwMode="auto">
          <a:xfrm>
            <a:off x="4932040" y="692696"/>
            <a:ext cx="3600400" cy="4880223"/>
          </a:xfrm>
          <a:prstGeom prst="rect">
            <a:avLst/>
          </a:prstGeom>
          <a:ln>
            <a:noFill/>
          </a:ln>
          <a:effectLst>
            <a:outerShdw blurRad="292100" dist="139700" dir="2700000" algn="tl" rotWithShape="0">
              <a:srgbClr val="333333">
                <a:alpha val="65000"/>
              </a:srgbClr>
            </a:outerShdw>
          </a:effectLst>
        </p:spPr>
      </p:pic>
      <p:pic>
        <p:nvPicPr>
          <p:cNvPr id="37893" name="Picture 5" descr="C:\Users\Администратор\Desktop\история гжели\16.jpg"/>
          <p:cNvPicPr>
            <a:picLocks noChangeAspect="1" noChangeArrowheads="1"/>
          </p:cNvPicPr>
          <p:nvPr/>
        </p:nvPicPr>
        <p:blipFill>
          <a:blip r:embed="rId4" cstate="print"/>
          <a:srcRect/>
          <a:stretch>
            <a:fillRect/>
          </a:stretch>
        </p:blipFill>
        <p:spPr bwMode="auto">
          <a:xfrm>
            <a:off x="539552" y="3429000"/>
            <a:ext cx="3960440" cy="2697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000" dirty="0" smtClean="0">
                <a:latin typeface="Monotype Corsiva" pitchFamily="66" charset="0"/>
              </a:rPr>
              <a:t>           Цель:</a:t>
            </a:r>
            <a:endParaRPr lang="ru-RU" sz="8000" dirty="0">
              <a:latin typeface="Monotype Corsiva" pitchFamily="66" charset="0"/>
            </a:endParaRPr>
          </a:p>
        </p:txBody>
      </p:sp>
      <p:sp>
        <p:nvSpPr>
          <p:cNvPr id="3" name="Содержимое 2"/>
          <p:cNvSpPr>
            <a:spLocks noGrp="1"/>
          </p:cNvSpPr>
          <p:nvPr>
            <p:ph idx="1"/>
          </p:nvPr>
        </p:nvSpPr>
        <p:spPr/>
        <p:txBody>
          <a:bodyPr/>
          <a:lstStyle/>
          <a:p>
            <a:r>
              <a:rPr lang="ru-RU" sz="3200" i="1" dirty="0" smtClean="0">
                <a:solidFill>
                  <a:schemeClr val="accent1">
                    <a:lumMod val="75000"/>
                  </a:schemeClr>
                </a:solidFill>
                <a:latin typeface="Times New Roman" pitchFamily="18" charset="0"/>
                <a:cs typeface="Times New Roman" pitchFamily="18" charset="0"/>
              </a:rPr>
              <a:t>- расширять знания детей о народном декоративно-прикладном творчестве;</a:t>
            </a:r>
          </a:p>
          <a:p>
            <a:r>
              <a:rPr lang="ru-RU" sz="3200" i="1" dirty="0" smtClean="0">
                <a:solidFill>
                  <a:schemeClr val="accent1">
                    <a:lumMod val="75000"/>
                  </a:schemeClr>
                </a:solidFill>
                <a:latin typeface="Times New Roman" pitchFamily="18" charset="0"/>
                <a:cs typeface="Times New Roman" pitchFamily="18" charset="0"/>
              </a:rPr>
              <a:t>-  познакомить детей с историей гжельского промысла;</a:t>
            </a:r>
          </a:p>
          <a:p>
            <a:r>
              <a:rPr lang="ru-RU" sz="3200" i="1" dirty="0" smtClean="0">
                <a:solidFill>
                  <a:schemeClr val="accent1">
                    <a:lumMod val="75000"/>
                  </a:schemeClr>
                </a:solidFill>
                <a:latin typeface="Times New Roman" pitchFamily="18" charset="0"/>
                <a:cs typeface="Times New Roman" pitchFamily="18" charset="0"/>
              </a:rPr>
              <a:t>-  приобщать детей к истокам русской народной культуры.  </a:t>
            </a:r>
          </a:p>
          <a:p>
            <a:pPr>
              <a:buNone/>
            </a:pPr>
            <a:r>
              <a:rPr lang="ru-RU" sz="3200" i="1" dirty="0" smtClean="0">
                <a:solidFill>
                  <a:schemeClr val="accent1">
                    <a:lumMod val="75000"/>
                  </a:schemeClr>
                </a:solidFill>
                <a:latin typeface="Times New Roman" pitchFamily="18" charset="0"/>
                <a:cs typeface="Times New Roman" pitchFamily="18" charset="0"/>
              </a:rPr>
              <a:t> </a:t>
            </a:r>
          </a:p>
          <a:p>
            <a:pPr>
              <a:buNone/>
            </a:pPr>
            <a:r>
              <a:rPr lang="ru-RU" sz="3200" dirty="0" smtClean="0">
                <a:solidFill>
                  <a:schemeClr val="accent1">
                    <a:lumMod val="75000"/>
                  </a:schemeClr>
                </a:solidFill>
                <a:latin typeface="Times New Roman" pitchFamily="18" charset="0"/>
                <a:cs typeface="Times New Roman" pitchFamily="18" charset="0"/>
              </a:rPr>
              <a:t> </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644792"/>
          </a:xfrm>
        </p:spPr>
        <p:txBody>
          <a:bodyPr>
            <a:noAutofit/>
          </a:bodyPr>
          <a:lstStyle/>
          <a:p>
            <a:r>
              <a:rPr lang="ru-RU" sz="2200" dirty="0" smtClean="0">
                <a:solidFill>
                  <a:schemeClr val="accent1">
                    <a:lumMod val="75000"/>
                  </a:schemeClr>
                </a:solidFill>
                <a:latin typeface="Times New Roman" pitchFamily="18" charset="0"/>
                <a:cs typeface="Times New Roman" pitchFamily="18" charset="0"/>
              </a:rPr>
              <a:t>Вы уже заметили, что художники используют в работе только два цвета краски? Мастера Гжели рассказывают такую легенду. Пошли как-то девушки, жившие в селе Гжель, полоскать белье на речку. А в речке небо отражается. Река синяя и небо в ней синее.</a:t>
            </a:r>
            <a:br>
              <a:rPr lang="ru-RU" sz="2200" dirty="0" smtClean="0">
                <a:solidFill>
                  <a:schemeClr val="accent1">
                    <a:lumMod val="75000"/>
                  </a:schemeClr>
                </a:solidFill>
                <a:latin typeface="Times New Roman" pitchFamily="18" charset="0"/>
                <a:cs typeface="Times New Roman" pitchFamily="18" charset="0"/>
              </a:rPr>
            </a:br>
            <a:endParaRPr lang="ru-RU" sz="2200" dirty="0"/>
          </a:p>
        </p:txBody>
      </p:sp>
      <p:pic>
        <p:nvPicPr>
          <p:cNvPr id="33794" name="Picture 2" descr="C:\Users\Администратор\Desktop\ВИКТОРИЯ\РАБОТА\проэкт\Гжель\гжельские изделия\фото\9.jpg"/>
          <p:cNvPicPr>
            <a:picLocks noGrp="1" noChangeAspect="1" noChangeArrowheads="1"/>
          </p:cNvPicPr>
          <p:nvPr>
            <p:ph idx="1"/>
          </p:nvPr>
        </p:nvPicPr>
        <p:blipFill>
          <a:blip r:embed="rId2" cstate="print"/>
          <a:srcRect/>
          <a:stretch>
            <a:fillRect/>
          </a:stretch>
        </p:blipFill>
        <p:spPr bwMode="auto">
          <a:xfrm>
            <a:off x="539553" y="2348880"/>
            <a:ext cx="3888432" cy="3903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3795" name="Picture 3" descr="C:\Users\Администратор\Desktop\ВИКТОРИЯ\РАБОТА\проэкт\Гжель\гжельские изделия\фото\20.jpg"/>
          <p:cNvPicPr>
            <a:picLocks noChangeAspect="1" noChangeArrowheads="1"/>
          </p:cNvPicPr>
          <p:nvPr/>
        </p:nvPicPr>
        <p:blipFill>
          <a:blip r:embed="rId3" cstate="print"/>
          <a:srcRect/>
          <a:stretch>
            <a:fillRect/>
          </a:stretch>
        </p:blipFill>
        <p:spPr bwMode="auto">
          <a:xfrm>
            <a:off x="4932040" y="2348880"/>
            <a:ext cx="3541192" cy="39669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704088"/>
            <a:ext cx="6275040" cy="1500776"/>
          </a:xfrm>
        </p:spPr>
        <p:txBody>
          <a:bodyPr>
            <a:noAutofit/>
          </a:bodyPr>
          <a:lstStyle/>
          <a:p>
            <a:r>
              <a:rPr lang="ru-RU" sz="2200" dirty="0" smtClean="0">
                <a:solidFill>
                  <a:schemeClr val="accent1">
                    <a:lumMod val="75000"/>
                  </a:schemeClr>
                </a:solidFill>
                <a:latin typeface="Times New Roman" pitchFamily="18" charset="0"/>
                <a:cs typeface="Times New Roman" pitchFamily="18" charset="0"/>
              </a:rPr>
              <a:t>Может небо упало на землю,</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Или тонем мы в облаках?</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Но плывут облака над нами</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И струится небес река.</a:t>
            </a:r>
            <a:br>
              <a:rPr lang="ru-RU" sz="2200" dirty="0" smtClean="0">
                <a:solidFill>
                  <a:schemeClr val="accent1">
                    <a:lumMod val="75000"/>
                  </a:schemeClr>
                </a:solidFill>
                <a:latin typeface="Times New Roman" pitchFamily="18" charset="0"/>
                <a:cs typeface="Times New Roman" pitchFamily="18" charset="0"/>
              </a:rPr>
            </a:br>
            <a:endParaRPr lang="ru-RU" sz="2200" dirty="0">
              <a:solidFill>
                <a:schemeClr val="accent1">
                  <a:lumMod val="75000"/>
                </a:schemeClr>
              </a:solidFill>
              <a:latin typeface="Times New Roman" pitchFamily="18" charset="0"/>
              <a:cs typeface="Times New Roman" pitchFamily="18" charset="0"/>
            </a:endParaRPr>
          </a:p>
        </p:txBody>
      </p:sp>
      <p:pic>
        <p:nvPicPr>
          <p:cNvPr id="34819" name="Picture 3" descr="C:\Users\Администратор\Desktop\ВИКТОРИЯ\РАБОТА\проэкт\Гжель\гжельские изделия\22.jpg"/>
          <p:cNvPicPr>
            <a:picLocks noGrp="1" noChangeAspect="1" noChangeArrowheads="1"/>
          </p:cNvPicPr>
          <p:nvPr>
            <p:ph idx="1"/>
          </p:nvPr>
        </p:nvPicPr>
        <p:blipFill>
          <a:blip r:embed="rId2" cstate="print"/>
          <a:srcRect/>
          <a:stretch>
            <a:fillRect/>
          </a:stretch>
        </p:blipFill>
        <p:spPr bwMode="auto">
          <a:xfrm>
            <a:off x="395536" y="2420888"/>
            <a:ext cx="4104456" cy="39041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4820" name="Picture 4" descr="C:\Users\Администратор\Desktop\ВИКТОРИЯ\РАБОТА\проэкт\Гжель\гжельские изделия\29.jpg"/>
          <p:cNvPicPr>
            <a:picLocks noChangeAspect="1" noChangeArrowheads="1"/>
          </p:cNvPicPr>
          <p:nvPr/>
        </p:nvPicPr>
        <p:blipFill>
          <a:blip r:embed="rId3" cstate="print"/>
          <a:srcRect/>
          <a:stretch>
            <a:fillRect/>
          </a:stretch>
        </p:blipFill>
        <p:spPr bwMode="auto">
          <a:xfrm>
            <a:off x="4860032" y="2420888"/>
            <a:ext cx="3977655" cy="38884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932824"/>
          </a:xfrm>
        </p:spPr>
        <p:txBody>
          <a:bodyPr>
            <a:noAutofit/>
          </a:bodyPr>
          <a:lstStyle/>
          <a:p>
            <a:r>
              <a:rPr lang="ru-RU" sz="2200" dirty="0" smtClean="0">
                <a:solidFill>
                  <a:schemeClr val="accent1">
                    <a:lumMod val="75000"/>
                  </a:schemeClr>
                </a:solidFill>
                <a:latin typeface="Times New Roman" pitchFamily="18" charset="0"/>
                <a:cs typeface="Times New Roman" pitchFamily="18" charset="0"/>
              </a:rPr>
              <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Показали девушки мастерам красоту такую. И решили, что такого синего неба нигде в мире не найти. Вот тогда-то  и стали расписывать мастера свои изделия всеми оттенками синего цвета, словно стараясь оставить частичку синего неба на посуде. А узоры для росписи   брали у природы – травинки и былинки в поле, цветы на лугу и в саду </a:t>
            </a:r>
            <a:endParaRPr lang="ru-RU" sz="2200" dirty="0">
              <a:solidFill>
                <a:schemeClr val="accent1">
                  <a:lumMod val="75000"/>
                </a:schemeClr>
              </a:solidFill>
              <a:latin typeface="Times New Roman" pitchFamily="18" charset="0"/>
              <a:cs typeface="Times New Roman" pitchFamily="18" charset="0"/>
            </a:endParaRPr>
          </a:p>
        </p:txBody>
      </p:sp>
      <p:pic>
        <p:nvPicPr>
          <p:cNvPr id="35843" name="Picture 3" descr="C:\Users\Администратор\Desktop\ВИКТОРИЯ\РАБОТА\проэкт\Гжель\гжельские изделия\14.jpg"/>
          <p:cNvPicPr>
            <a:picLocks noChangeAspect="1" noChangeArrowheads="1"/>
          </p:cNvPicPr>
          <p:nvPr/>
        </p:nvPicPr>
        <p:blipFill>
          <a:blip r:embed="rId2" cstate="print"/>
          <a:srcRect/>
          <a:stretch>
            <a:fillRect/>
          </a:stretch>
        </p:blipFill>
        <p:spPr bwMode="auto">
          <a:xfrm>
            <a:off x="4716016" y="2492896"/>
            <a:ext cx="3528392" cy="41764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5844" name="Picture 4" descr="C:\Users\Администратор\Desktop\ВИКТОРИЯ\РАБОТА\проэкт\Гжель\гжельские изделия\12.jpg"/>
          <p:cNvPicPr>
            <a:picLocks noGrp="1" noChangeAspect="1" noChangeArrowheads="1"/>
          </p:cNvPicPr>
          <p:nvPr>
            <p:ph idx="1"/>
          </p:nvPr>
        </p:nvPicPr>
        <p:blipFill>
          <a:blip r:embed="rId3" cstate="print"/>
          <a:srcRect/>
          <a:stretch>
            <a:fillRect/>
          </a:stretch>
        </p:blipFill>
        <p:spPr bwMode="auto">
          <a:xfrm>
            <a:off x="611560" y="2780928"/>
            <a:ext cx="2808312" cy="3816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644792"/>
          </a:xfrm>
        </p:spPr>
        <p:txBody>
          <a:bodyPr>
            <a:normAutofit fontScale="90000"/>
          </a:bodyPr>
          <a:lstStyle/>
          <a:p>
            <a:r>
              <a:rPr lang="ru-RU" sz="2400" dirty="0" smtClean="0">
                <a:solidFill>
                  <a:schemeClr val="accent1">
                    <a:lumMod val="75000"/>
                  </a:schemeClr>
                </a:solidFill>
                <a:latin typeface="Times New Roman" pitchFamily="18" charset="0"/>
                <a:cs typeface="Times New Roman" pitchFamily="18" charset="0"/>
              </a:rPr>
              <a:t>Основной обжиг проходит при повышенной температуре 1350 С. Здесь глазурные рисунки приобретают все оттенки синего цвета в пределах заданного спектра. Изделие готово, можно наслаждаться его красотой.</a:t>
            </a:r>
            <a:r>
              <a:rPr lang="ru-RU" sz="2400" dirty="0" smtClean="0">
                <a:solidFill>
                  <a:schemeClr val="accent1">
                    <a:lumMod val="75000"/>
                  </a:schemeClr>
                </a:solidFill>
              </a:rPr>
              <a:t/>
            </a:r>
            <a:br>
              <a:rPr lang="ru-RU" sz="2400" dirty="0" smtClean="0">
                <a:solidFill>
                  <a:schemeClr val="accent1">
                    <a:lumMod val="75000"/>
                  </a:schemeClr>
                </a:solidFill>
              </a:rPr>
            </a:br>
            <a:endParaRPr lang="ru-RU" sz="2200" dirty="0">
              <a:solidFill>
                <a:schemeClr val="accent1">
                  <a:lumMod val="75000"/>
                </a:schemeClr>
              </a:solidFill>
              <a:latin typeface="Times New Roman" pitchFamily="18" charset="0"/>
              <a:cs typeface="Times New Roman" pitchFamily="18" charset="0"/>
            </a:endParaRPr>
          </a:p>
        </p:txBody>
      </p:sp>
      <p:pic>
        <p:nvPicPr>
          <p:cNvPr id="36867" name="Picture 3" descr="C:\Users\Администратор\Desktop\ВИКТОРИЯ\РАБОТА\проэкт\Гжель\гжельские изделия\6.jpg"/>
          <p:cNvPicPr>
            <a:picLocks noGrp="1" noChangeAspect="1" noChangeArrowheads="1"/>
          </p:cNvPicPr>
          <p:nvPr>
            <p:ph idx="1"/>
          </p:nvPr>
        </p:nvPicPr>
        <p:blipFill>
          <a:blip r:embed="rId2" cstate="print"/>
          <a:srcRect/>
          <a:stretch>
            <a:fillRect/>
          </a:stretch>
        </p:blipFill>
        <p:spPr bwMode="auto">
          <a:xfrm>
            <a:off x="755576" y="2204864"/>
            <a:ext cx="2958700" cy="3975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6868" name="Picture 4" descr="C:\Users\Администратор\Desktop\ВИКТОРИЯ\РАБОТА\проэкт\Гжель\гжельские изделия\4.jpg"/>
          <p:cNvPicPr>
            <a:picLocks noChangeAspect="1" noChangeArrowheads="1"/>
          </p:cNvPicPr>
          <p:nvPr/>
        </p:nvPicPr>
        <p:blipFill>
          <a:blip r:embed="rId3" cstate="print"/>
          <a:srcRect/>
          <a:stretch>
            <a:fillRect/>
          </a:stretch>
        </p:blipFill>
        <p:spPr bwMode="auto">
          <a:xfrm>
            <a:off x="4572000" y="2276872"/>
            <a:ext cx="3744416" cy="38400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704088"/>
            <a:ext cx="6131024" cy="1500776"/>
          </a:xfrm>
        </p:spPr>
        <p:txBody>
          <a:bodyPr>
            <a:noAutofit/>
          </a:bodyPr>
          <a:lstStyle/>
          <a:p>
            <a:r>
              <a:rPr lang="ru-RU" sz="2200" dirty="0" smtClean="0">
                <a:solidFill>
                  <a:schemeClr val="accent1">
                    <a:lumMod val="75000"/>
                  </a:schemeClr>
                </a:solidFill>
                <a:latin typeface="Times New Roman" pitchFamily="18" charset="0"/>
                <a:cs typeface="Times New Roman" pitchFamily="18" charset="0"/>
              </a:rPr>
              <a:t>Голубизну небесную,</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Что сердцу так мила,</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Кисть мастера на чашку</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Легко перенесла.</a:t>
            </a:r>
            <a:br>
              <a:rPr lang="ru-RU" sz="2200" dirty="0" smtClean="0">
                <a:solidFill>
                  <a:schemeClr val="accent1">
                    <a:lumMod val="75000"/>
                  </a:schemeClr>
                </a:solidFill>
                <a:latin typeface="Times New Roman" pitchFamily="18" charset="0"/>
                <a:cs typeface="Times New Roman" pitchFamily="18" charset="0"/>
              </a:rPr>
            </a:br>
            <a:endParaRPr lang="ru-RU" sz="2200" dirty="0">
              <a:solidFill>
                <a:schemeClr val="accent1">
                  <a:lumMod val="75000"/>
                </a:schemeClr>
              </a:solidFill>
              <a:latin typeface="Times New Roman" pitchFamily="18" charset="0"/>
              <a:cs typeface="Times New Roman" pitchFamily="18" charset="0"/>
            </a:endParaRPr>
          </a:p>
        </p:txBody>
      </p:sp>
      <p:pic>
        <p:nvPicPr>
          <p:cNvPr id="38915" name="Picture 3" descr="C:\Users\Администратор\Desktop\ВИКТОРИЯ\РАБОТА\проэкт\Гжель\гжельские изделия\фото\30.jpg"/>
          <p:cNvPicPr>
            <a:picLocks noGrp="1" noChangeAspect="1" noChangeArrowheads="1"/>
          </p:cNvPicPr>
          <p:nvPr>
            <p:ph idx="1"/>
          </p:nvPr>
        </p:nvPicPr>
        <p:blipFill>
          <a:blip r:embed="rId2" cstate="print"/>
          <a:srcRect/>
          <a:stretch>
            <a:fillRect/>
          </a:stretch>
        </p:blipFill>
        <p:spPr bwMode="auto">
          <a:xfrm>
            <a:off x="467544" y="2564904"/>
            <a:ext cx="3600400" cy="36724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8916" name="Picture 4" descr="C:\Users\Администратор\Desktop\история гжели\25.jpg"/>
          <p:cNvPicPr>
            <a:picLocks noChangeAspect="1" noChangeArrowheads="1"/>
          </p:cNvPicPr>
          <p:nvPr/>
        </p:nvPicPr>
        <p:blipFill>
          <a:blip r:embed="rId3" cstate="print"/>
          <a:srcRect/>
          <a:stretch>
            <a:fillRect/>
          </a:stretch>
        </p:blipFill>
        <p:spPr bwMode="auto">
          <a:xfrm>
            <a:off x="4788024" y="2132856"/>
            <a:ext cx="3744416" cy="41044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4944" y="836712"/>
            <a:ext cx="6419056" cy="1368152"/>
          </a:xfrm>
        </p:spPr>
        <p:txBody>
          <a:bodyPr>
            <a:noAutofit/>
          </a:bodyPr>
          <a:lstStyle/>
          <a:p>
            <a:r>
              <a:rPr lang="ru-RU" sz="2200" dirty="0" smtClean="0">
                <a:solidFill>
                  <a:schemeClr val="accent1">
                    <a:lumMod val="75000"/>
                  </a:schemeClr>
                </a:solidFill>
                <a:latin typeface="Times New Roman" pitchFamily="18" charset="0"/>
                <a:cs typeface="Times New Roman" pitchFamily="18" charset="0"/>
              </a:rPr>
              <a:t>Фарфоровые чайники,                              </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Подсвечники, часы,</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Животные и птицы </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Невиданной красы.</a:t>
            </a:r>
            <a:br>
              <a:rPr lang="ru-RU" sz="2200" dirty="0" smtClean="0">
                <a:solidFill>
                  <a:schemeClr val="accent1">
                    <a:lumMod val="75000"/>
                  </a:schemeClr>
                </a:solidFill>
                <a:latin typeface="Times New Roman" pitchFamily="18" charset="0"/>
                <a:cs typeface="Times New Roman" pitchFamily="18" charset="0"/>
              </a:rPr>
            </a:br>
            <a:endParaRPr lang="ru-RU" sz="2200" dirty="0">
              <a:solidFill>
                <a:schemeClr val="accent1">
                  <a:lumMod val="75000"/>
                </a:schemeClr>
              </a:solidFill>
              <a:latin typeface="Times New Roman" pitchFamily="18" charset="0"/>
              <a:cs typeface="Times New Roman" pitchFamily="18" charset="0"/>
            </a:endParaRPr>
          </a:p>
        </p:txBody>
      </p:sp>
      <p:pic>
        <p:nvPicPr>
          <p:cNvPr id="39938" name="Picture 2" descr="C:\Users\Администратор\Desktop\ВИКТОРИЯ\РАБОТА\проэкт\Гжель\гжельские изделия\фото\38.jpg"/>
          <p:cNvPicPr>
            <a:picLocks noGrp="1" noChangeAspect="1" noChangeArrowheads="1"/>
          </p:cNvPicPr>
          <p:nvPr>
            <p:ph idx="1"/>
          </p:nvPr>
        </p:nvPicPr>
        <p:blipFill>
          <a:blip r:embed="rId2" cstate="print"/>
          <a:srcRect/>
          <a:stretch>
            <a:fillRect/>
          </a:stretch>
        </p:blipFill>
        <p:spPr bwMode="auto">
          <a:xfrm>
            <a:off x="539552" y="2204864"/>
            <a:ext cx="3484793" cy="43894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9939" name="Picture 3" descr="C:\Users\Администратор\Desktop\ВИКТОРИЯ\РАБОТА\проэкт\Гжель\гжельские изделия\8.jpg"/>
          <p:cNvPicPr>
            <a:picLocks noChangeAspect="1" noChangeArrowheads="1"/>
          </p:cNvPicPr>
          <p:nvPr/>
        </p:nvPicPr>
        <p:blipFill>
          <a:blip r:embed="rId3" cstate="print"/>
          <a:srcRect/>
          <a:stretch>
            <a:fillRect/>
          </a:stretch>
        </p:blipFill>
        <p:spPr bwMode="auto">
          <a:xfrm>
            <a:off x="5148064" y="1988840"/>
            <a:ext cx="3267968" cy="46189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62" name="Picture 2" descr="C:\Users\Администратор\Desktop\ВИКТОРИЯ\РАБОТА\проэкт\Гжель\гжельские изделия\20.jpg"/>
          <p:cNvPicPr>
            <a:picLocks noChangeAspect="1" noChangeArrowheads="1"/>
          </p:cNvPicPr>
          <p:nvPr/>
        </p:nvPicPr>
        <p:blipFill>
          <a:blip r:embed="rId2" cstate="print"/>
          <a:srcRect/>
          <a:stretch>
            <a:fillRect/>
          </a:stretch>
        </p:blipFill>
        <p:spPr bwMode="auto">
          <a:xfrm>
            <a:off x="395536" y="3140968"/>
            <a:ext cx="3384376" cy="35283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0963" name="Picture 3" descr="C:\Users\Администратор\Desktop\история гжели\54.jpg"/>
          <p:cNvPicPr>
            <a:picLocks noGrp="1" noChangeAspect="1" noChangeArrowheads="1"/>
          </p:cNvPicPr>
          <p:nvPr>
            <p:ph idx="1"/>
          </p:nvPr>
        </p:nvPicPr>
        <p:blipFill>
          <a:blip r:embed="rId3" cstate="print"/>
          <a:srcRect/>
          <a:stretch>
            <a:fillRect/>
          </a:stretch>
        </p:blipFill>
        <p:spPr bwMode="auto">
          <a:xfrm>
            <a:off x="5148064" y="3140968"/>
            <a:ext cx="3176075" cy="34533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0964" name="Picture 4" descr="C:\Users\Администратор\Desktop\история гжели\28.jpg"/>
          <p:cNvPicPr>
            <a:picLocks noChangeAspect="1" noChangeArrowheads="1"/>
          </p:cNvPicPr>
          <p:nvPr/>
        </p:nvPicPr>
        <p:blipFill>
          <a:blip r:embed="rId4" cstate="print"/>
          <a:srcRect/>
          <a:stretch>
            <a:fillRect/>
          </a:stretch>
        </p:blipFill>
        <p:spPr bwMode="auto">
          <a:xfrm>
            <a:off x="2267744" y="188640"/>
            <a:ext cx="4608512" cy="26642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704088"/>
            <a:ext cx="6347048" cy="1143000"/>
          </a:xfrm>
        </p:spPr>
        <p:txBody>
          <a:bodyPr>
            <a:noAutofit/>
          </a:bodyPr>
          <a:lstStyle/>
          <a:p>
            <a:r>
              <a:rPr lang="ru-RU" sz="2200" dirty="0" smtClean="0">
                <a:solidFill>
                  <a:schemeClr val="accent1">
                    <a:lumMod val="75000"/>
                  </a:schemeClr>
                </a:solidFill>
                <a:latin typeface="Times New Roman" pitchFamily="18" charset="0"/>
                <a:cs typeface="Times New Roman" pitchFamily="18" charset="0"/>
              </a:rPr>
              <a:t>Синяя сказка – глазам загляденье,</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Словно весною капель,</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Ласка, забота, тепло и терпенье,</a:t>
            </a:r>
            <a:br>
              <a:rPr lang="ru-RU" sz="2200" dirty="0" smtClean="0">
                <a:solidFill>
                  <a:schemeClr val="accent1">
                    <a:lumMod val="75000"/>
                  </a:schemeClr>
                </a:solidFill>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Русская звонкая Гжель!</a:t>
            </a:r>
            <a:endParaRPr lang="ru-RU" sz="2200" dirty="0"/>
          </a:p>
        </p:txBody>
      </p:sp>
      <p:pic>
        <p:nvPicPr>
          <p:cNvPr id="4" name="Picture 2" descr="C:\Users\Администратор\Desktop\ВИКТОРИЯ\РАБОТА\проэкт\Гжель\гжельские изделия\15.jpg"/>
          <p:cNvPicPr>
            <a:picLocks noGrp="1" noChangeAspect="1" noChangeArrowheads="1"/>
          </p:cNvPicPr>
          <p:nvPr>
            <p:ph idx="1"/>
          </p:nvPr>
        </p:nvPicPr>
        <p:blipFill>
          <a:blip r:embed="rId2" cstate="print"/>
          <a:srcRect/>
          <a:stretch>
            <a:fillRect/>
          </a:stretch>
        </p:blipFill>
        <p:spPr bwMode="auto">
          <a:xfrm>
            <a:off x="467544" y="2132856"/>
            <a:ext cx="8229600" cy="43611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860816"/>
          </a:xfrm>
        </p:spPr>
        <p:txBody>
          <a:bodyPr>
            <a:normAutofit fontScale="90000"/>
          </a:bodyPr>
          <a:lstStyle/>
          <a:p>
            <a:r>
              <a:rPr lang="ru-RU" sz="6600" dirty="0" smtClean="0">
                <a:latin typeface="Monotype Corsiva" pitchFamily="66" charset="0"/>
              </a:rPr>
              <a:t>  </a:t>
            </a:r>
            <a:r>
              <a:rPr lang="ru-RU" sz="7300" dirty="0" smtClean="0">
                <a:solidFill>
                  <a:schemeClr val="accent1">
                    <a:lumMod val="60000"/>
                    <a:lumOff val="40000"/>
                  </a:schemeClr>
                </a:solidFill>
                <a:latin typeface="Monotype Corsiva" pitchFamily="66" charset="0"/>
              </a:rPr>
              <a:t>Дидактические игры </a:t>
            </a:r>
            <a:br>
              <a:rPr lang="ru-RU" sz="7300" dirty="0" smtClean="0">
                <a:solidFill>
                  <a:schemeClr val="accent1">
                    <a:lumMod val="60000"/>
                    <a:lumOff val="40000"/>
                  </a:schemeClr>
                </a:solidFill>
                <a:latin typeface="Monotype Corsiva" pitchFamily="66" charset="0"/>
              </a:rPr>
            </a:br>
            <a:r>
              <a:rPr lang="ru-RU" sz="6600" dirty="0" smtClean="0">
                <a:solidFill>
                  <a:schemeClr val="accent1">
                    <a:lumMod val="60000"/>
                    <a:lumOff val="40000"/>
                  </a:schemeClr>
                </a:solidFill>
                <a:latin typeface="Monotype Corsiva" pitchFamily="66" charset="0"/>
              </a:rPr>
              <a:t>          </a:t>
            </a:r>
            <a:r>
              <a:rPr lang="ru-RU" sz="5300" dirty="0" smtClean="0">
                <a:solidFill>
                  <a:schemeClr val="accent1">
                    <a:lumMod val="60000"/>
                    <a:lumOff val="40000"/>
                  </a:schemeClr>
                </a:solidFill>
                <a:latin typeface="Monotype Corsiva" pitchFamily="66" charset="0"/>
              </a:rPr>
              <a:t>по теме « Гжель»</a:t>
            </a:r>
            <a:endParaRPr lang="ru-RU" sz="5300" dirty="0">
              <a:solidFill>
                <a:schemeClr val="accent1">
                  <a:lumMod val="60000"/>
                  <a:lumOff val="40000"/>
                </a:schemeClr>
              </a:solidFill>
              <a:latin typeface="Monotype Corsiva" pitchFamily="66" charset="0"/>
            </a:endParaRPr>
          </a:p>
        </p:txBody>
      </p:sp>
      <p:pic>
        <p:nvPicPr>
          <p:cNvPr id="41987" name="Picture 3" descr="C:\Users\Администратор\Desktop\ВИКТОРИЯ\РАБОТА\проэкт\Гжель\гжельские изделия\фото\48.jpg"/>
          <p:cNvPicPr>
            <a:picLocks noGrp="1" noChangeAspect="1" noChangeArrowheads="1"/>
          </p:cNvPicPr>
          <p:nvPr>
            <p:ph idx="1"/>
          </p:nvPr>
        </p:nvPicPr>
        <p:blipFill>
          <a:blip r:embed="rId2" cstate="print"/>
          <a:srcRect/>
          <a:stretch>
            <a:fillRect/>
          </a:stretch>
        </p:blipFill>
        <p:spPr bwMode="auto">
          <a:xfrm>
            <a:off x="1079500" y="2708920"/>
            <a:ext cx="6985000" cy="3744415"/>
          </a:xfrm>
          <a:prstGeom prst="rect">
            <a:avLst/>
          </a:prstGeom>
          <a:noFill/>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704088"/>
            <a:ext cx="6491064" cy="1143000"/>
          </a:xfrm>
        </p:spPr>
        <p:txBody>
          <a:bodyPr>
            <a:normAutofit/>
          </a:bodyPr>
          <a:lstStyle/>
          <a:p>
            <a:r>
              <a:rPr lang="ru-RU" sz="7200" dirty="0" smtClean="0">
                <a:latin typeface="Monotype Corsiva" pitchFamily="66" charset="0"/>
              </a:rPr>
              <a:t>Задачи:</a:t>
            </a:r>
            <a:endParaRPr lang="ru-RU" sz="7200" dirty="0">
              <a:latin typeface="Monotype Corsiva" pitchFamily="66" charset="0"/>
            </a:endParaRPr>
          </a:p>
        </p:txBody>
      </p:sp>
      <p:sp>
        <p:nvSpPr>
          <p:cNvPr id="3" name="Содержимое 2"/>
          <p:cNvSpPr>
            <a:spLocks noGrp="1"/>
          </p:cNvSpPr>
          <p:nvPr>
            <p:ph idx="1"/>
          </p:nvPr>
        </p:nvSpPr>
        <p:spPr/>
        <p:txBody>
          <a:bodyPr/>
          <a:lstStyle/>
          <a:p>
            <a:r>
              <a:rPr lang="ru-RU" sz="3200" i="1" dirty="0" smtClean="0">
                <a:solidFill>
                  <a:schemeClr val="accent1">
                    <a:lumMod val="75000"/>
                  </a:schemeClr>
                </a:solidFill>
                <a:latin typeface="Times New Roman" pitchFamily="18" charset="0"/>
                <a:cs typeface="Times New Roman" pitchFamily="18" charset="0"/>
              </a:rPr>
              <a:t>Закрепить знания детей о гжельской росписи.</a:t>
            </a:r>
          </a:p>
          <a:p>
            <a:r>
              <a:rPr lang="ru-RU" sz="3200" i="1" dirty="0" smtClean="0">
                <a:solidFill>
                  <a:schemeClr val="accent1">
                    <a:lumMod val="75000"/>
                  </a:schemeClr>
                </a:solidFill>
                <a:latin typeface="Times New Roman" pitchFamily="18" charset="0"/>
                <a:cs typeface="Times New Roman" pitchFamily="18" charset="0"/>
              </a:rPr>
              <a:t>Учить устно, описывать выбранный предмет.</a:t>
            </a:r>
          </a:p>
          <a:p>
            <a:r>
              <a:rPr lang="ru-RU" sz="3200" i="1" dirty="0" smtClean="0">
                <a:solidFill>
                  <a:schemeClr val="accent1">
                    <a:lumMod val="75000"/>
                  </a:schemeClr>
                </a:solidFill>
                <a:latin typeface="Times New Roman" pitchFamily="18" charset="0"/>
                <a:cs typeface="Times New Roman" pitchFamily="18" charset="0"/>
              </a:rPr>
              <a:t>Развивать внимание, наблюдательность, речь. </a:t>
            </a:r>
          </a:p>
          <a:p>
            <a:r>
              <a:rPr lang="ru-RU" sz="3200" i="1" dirty="0" smtClean="0">
                <a:solidFill>
                  <a:schemeClr val="accent1">
                    <a:lumMod val="75000"/>
                  </a:schemeClr>
                </a:solidFill>
                <a:latin typeface="Times New Roman" pitchFamily="18" charset="0"/>
                <a:cs typeface="Times New Roman" pitchFamily="18" charset="0"/>
              </a:rPr>
              <a:t>Воспитывать любовь к народным промыслам.</a:t>
            </a:r>
          </a:p>
          <a:p>
            <a:endParaRPr lang="ru-RU"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91264" cy="1872208"/>
          </a:xfrm>
        </p:spPr>
        <p:txBody>
          <a:bodyPr>
            <a:noAutofit/>
          </a:bodyPr>
          <a:lstStyle/>
          <a:p>
            <a:r>
              <a:rPr lang="ru-RU" sz="2400" dirty="0" smtClean="0">
                <a:solidFill>
                  <a:schemeClr val="accent1">
                    <a:lumMod val="75000"/>
                  </a:schemeClr>
                </a:solidFill>
              </a:rPr>
              <a:t/>
            </a:r>
            <a:br>
              <a:rPr lang="ru-RU" sz="2400" dirty="0" smtClean="0">
                <a:solidFill>
                  <a:schemeClr val="accent1">
                    <a:lumMod val="75000"/>
                  </a:schemeClr>
                </a:solidFill>
              </a:rPr>
            </a:br>
            <a:endParaRPr lang="ru-RU" sz="2400" dirty="0">
              <a:solidFill>
                <a:schemeClr val="accent1">
                  <a:lumMod val="75000"/>
                </a:schemeClr>
              </a:solidFill>
            </a:endParaRPr>
          </a:p>
        </p:txBody>
      </p:sp>
      <p:sp>
        <p:nvSpPr>
          <p:cNvPr id="3" name="Содержимое 2"/>
          <p:cNvSpPr>
            <a:spLocks noGrp="1"/>
          </p:cNvSpPr>
          <p:nvPr>
            <p:ph idx="1"/>
          </p:nvPr>
        </p:nvSpPr>
        <p:spPr>
          <a:xfrm>
            <a:off x="467544" y="3645024"/>
            <a:ext cx="9875440" cy="2679576"/>
          </a:xfrm>
        </p:spPr>
        <p:txBody>
          <a:bodyPr>
            <a:normAutofit fontScale="77500" lnSpcReduction="20000"/>
          </a:bodyPr>
          <a:lstStyle/>
          <a:p>
            <a:r>
              <a:rPr lang="ru-RU" sz="2800" i="1" dirty="0" smtClean="0">
                <a:solidFill>
                  <a:schemeClr val="accent1">
                    <a:lumMod val="75000"/>
                  </a:schemeClr>
                </a:solidFill>
                <a:latin typeface="Times New Roman" pitchFamily="18" charset="0"/>
                <a:cs typeface="Times New Roman" pitchFamily="18" charset="0"/>
              </a:rPr>
              <a:t>Наш любимый край – Россия,</a:t>
            </a:r>
            <a:br>
              <a:rPr lang="ru-RU" sz="2800" i="1" dirty="0" smtClean="0">
                <a:solidFill>
                  <a:schemeClr val="accent1">
                    <a:lumMod val="75000"/>
                  </a:schemeClr>
                </a:solidFill>
                <a:latin typeface="Times New Roman" pitchFamily="18" charset="0"/>
                <a:cs typeface="Times New Roman" pitchFamily="18" charset="0"/>
              </a:rPr>
            </a:br>
            <a:r>
              <a:rPr lang="ru-RU" sz="2800" i="1" dirty="0" smtClean="0">
                <a:solidFill>
                  <a:schemeClr val="accent1">
                    <a:lumMod val="75000"/>
                  </a:schemeClr>
                </a:solidFill>
                <a:latin typeface="Times New Roman" pitchFamily="18" charset="0"/>
                <a:cs typeface="Times New Roman" pitchFamily="18" charset="0"/>
              </a:rPr>
              <a:t>Где в озерах синева,</a:t>
            </a:r>
            <a:br>
              <a:rPr lang="ru-RU" sz="2800" i="1" dirty="0" smtClean="0">
                <a:solidFill>
                  <a:schemeClr val="accent1">
                    <a:lumMod val="75000"/>
                  </a:schemeClr>
                </a:solidFill>
                <a:latin typeface="Times New Roman" pitchFamily="18" charset="0"/>
                <a:cs typeface="Times New Roman" pitchFamily="18" charset="0"/>
              </a:rPr>
            </a:br>
            <a:r>
              <a:rPr lang="ru-RU" sz="2800" i="1" dirty="0" smtClean="0">
                <a:solidFill>
                  <a:schemeClr val="accent1">
                    <a:lumMod val="75000"/>
                  </a:schemeClr>
                </a:solidFill>
                <a:latin typeface="Times New Roman" pitchFamily="18" charset="0"/>
                <a:cs typeface="Times New Roman" pitchFamily="18" charset="0"/>
              </a:rPr>
              <a:t>Где березки молодые</a:t>
            </a:r>
            <a:br>
              <a:rPr lang="ru-RU" sz="2800" i="1" dirty="0" smtClean="0">
                <a:solidFill>
                  <a:schemeClr val="accent1">
                    <a:lumMod val="75000"/>
                  </a:schemeClr>
                </a:solidFill>
                <a:latin typeface="Times New Roman" pitchFamily="18" charset="0"/>
                <a:cs typeface="Times New Roman" pitchFamily="18" charset="0"/>
              </a:rPr>
            </a:br>
            <a:r>
              <a:rPr lang="ru-RU" sz="2800" i="1" dirty="0" smtClean="0">
                <a:solidFill>
                  <a:schemeClr val="accent1">
                    <a:lumMod val="75000"/>
                  </a:schemeClr>
                </a:solidFill>
                <a:latin typeface="Times New Roman" pitchFamily="18" charset="0"/>
                <a:cs typeface="Times New Roman" pitchFamily="18" charset="0"/>
              </a:rPr>
              <a:t>Нарядились в кружева.</a:t>
            </a:r>
            <a:br>
              <a:rPr lang="ru-RU" sz="2800" i="1" dirty="0" smtClean="0">
                <a:solidFill>
                  <a:schemeClr val="accent1">
                    <a:lumMod val="75000"/>
                  </a:schemeClr>
                </a:solidFill>
                <a:latin typeface="Times New Roman" pitchFamily="18" charset="0"/>
                <a:cs typeface="Times New Roman" pitchFamily="18" charset="0"/>
              </a:rPr>
            </a:br>
            <a:r>
              <a:rPr lang="ru-RU" sz="2800" i="1" dirty="0" smtClean="0">
                <a:solidFill>
                  <a:schemeClr val="accent1">
                    <a:lumMod val="75000"/>
                  </a:schemeClr>
                </a:solidFill>
                <a:latin typeface="Times New Roman" pitchFamily="18" charset="0"/>
                <a:cs typeface="Times New Roman" pitchFamily="18" charset="0"/>
              </a:rPr>
              <a:t>Небо синее в России.</a:t>
            </a:r>
            <a:br>
              <a:rPr lang="ru-RU" sz="2800" i="1" dirty="0" smtClean="0">
                <a:solidFill>
                  <a:schemeClr val="accent1">
                    <a:lumMod val="75000"/>
                  </a:schemeClr>
                </a:solidFill>
                <a:latin typeface="Times New Roman" pitchFamily="18" charset="0"/>
                <a:cs typeface="Times New Roman" pitchFamily="18" charset="0"/>
              </a:rPr>
            </a:br>
            <a:r>
              <a:rPr lang="ru-RU" sz="2800" i="1" dirty="0" smtClean="0">
                <a:solidFill>
                  <a:schemeClr val="accent1">
                    <a:lumMod val="75000"/>
                  </a:schemeClr>
                </a:solidFill>
                <a:latin typeface="Times New Roman" pitchFamily="18" charset="0"/>
                <a:cs typeface="Times New Roman" pitchFamily="18" charset="0"/>
              </a:rPr>
              <a:t>Реки синие в России.</a:t>
            </a:r>
            <a:br>
              <a:rPr lang="ru-RU" sz="2800" i="1" dirty="0" smtClean="0">
                <a:solidFill>
                  <a:schemeClr val="accent1">
                    <a:lumMod val="75000"/>
                  </a:schemeClr>
                </a:solidFill>
                <a:latin typeface="Times New Roman" pitchFamily="18" charset="0"/>
                <a:cs typeface="Times New Roman" pitchFamily="18" charset="0"/>
              </a:rPr>
            </a:br>
            <a:r>
              <a:rPr lang="ru-RU" sz="2800" i="1" dirty="0" smtClean="0">
                <a:solidFill>
                  <a:schemeClr val="accent1">
                    <a:lumMod val="75000"/>
                  </a:schemeClr>
                </a:solidFill>
                <a:latin typeface="Times New Roman" pitchFamily="18" charset="0"/>
                <a:cs typeface="Times New Roman" pitchFamily="18" charset="0"/>
              </a:rPr>
              <a:t>Васильки и незабудки</a:t>
            </a:r>
            <a:br>
              <a:rPr lang="ru-RU" sz="2800" i="1" dirty="0" smtClean="0">
                <a:solidFill>
                  <a:schemeClr val="accent1">
                    <a:lumMod val="75000"/>
                  </a:schemeClr>
                </a:solidFill>
                <a:latin typeface="Times New Roman" pitchFamily="18" charset="0"/>
                <a:cs typeface="Times New Roman" pitchFamily="18" charset="0"/>
              </a:rPr>
            </a:br>
            <a:r>
              <a:rPr lang="ru-RU" sz="2800" i="1" dirty="0" smtClean="0">
                <a:solidFill>
                  <a:schemeClr val="accent1">
                    <a:lumMod val="75000"/>
                  </a:schemeClr>
                </a:solidFill>
                <a:latin typeface="Times New Roman" pitchFamily="18" charset="0"/>
                <a:cs typeface="Times New Roman" pitchFamily="18" charset="0"/>
              </a:rPr>
              <a:t>Не растут нигде красивей.</a:t>
            </a:r>
            <a:br>
              <a:rPr lang="ru-RU" sz="2800" i="1" dirty="0" smtClean="0">
                <a:solidFill>
                  <a:schemeClr val="accent1">
                    <a:lumMod val="75000"/>
                  </a:schemeClr>
                </a:solidFill>
                <a:latin typeface="Times New Roman" pitchFamily="18" charset="0"/>
                <a:cs typeface="Times New Roman" pitchFamily="18" charset="0"/>
              </a:rPr>
            </a:br>
            <a:endParaRPr lang="ru-RU" i="1" dirty="0">
              <a:solidFill>
                <a:schemeClr val="accent1">
                  <a:lumMod val="75000"/>
                </a:schemeClr>
              </a:solidFill>
              <a:latin typeface="Times New Roman" pitchFamily="18" charset="0"/>
              <a:cs typeface="Times New Roman" pitchFamily="18" charset="0"/>
            </a:endParaRPr>
          </a:p>
        </p:txBody>
      </p:sp>
      <p:pic>
        <p:nvPicPr>
          <p:cNvPr id="2050" name="Picture 2" descr="C:\Users\Администратор\Desktop\история гжели\priroda.jpg"/>
          <p:cNvPicPr>
            <a:picLocks noChangeAspect="1" noChangeArrowheads="1"/>
          </p:cNvPicPr>
          <p:nvPr/>
        </p:nvPicPr>
        <p:blipFill>
          <a:blip r:embed="rId2" cstate="print"/>
          <a:srcRect/>
          <a:stretch>
            <a:fillRect/>
          </a:stretch>
        </p:blipFill>
        <p:spPr bwMode="auto">
          <a:xfrm>
            <a:off x="323528" y="188640"/>
            <a:ext cx="5400600" cy="30963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1" name="Picture 3" descr="C:\Users\Администратор\Desktop\история гжели\images (2).jpg"/>
          <p:cNvPicPr>
            <a:picLocks noChangeAspect="1" noChangeArrowheads="1"/>
          </p:cNvPicPr>
          <p:nvPr/>
        </p:nvPicPr>
        <p:blipFill>
          <a:blip r:embed="rId3" cstate="print"/>
          <a:srcRect/>
          <a:stretch>
            <a:fillRect/>
          </a:stretch>
        </p:blipFill>
        <p:spPr bwMode="auto">
          <a:xfrm>
            <a:off x="4644008" y="3429000"/>
            <a:ext cx="4176464" cy="28083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788808"/>
          </a:xfrm>
        </p:spPr>
        <p:txBody>
          <a:bodyPr>
            <a:noAutofit/>
          </a:bodyPr>
          <a:lstStyle/>
          <a:p>
            <a:r>
              <a:rPr lang="ru-RU" sz="6600" dirty="0" smtClean="0">
                <a:latin typeface="Monotype Corsiva" pitchFamily="66" charset="0"/>
              </a:rPr>
              <a:t>«КТО В ДОМИКЕ ЖИВЁТ?»</a:t>
            </a:r>
            <a:endParaRPr lang="ru-RU" sz="6600" dirty="0">
              <a:latin typeface="Monotype Corsiva" pitchFamily="66" charset="0"/>
            </a:endParaRPr>
          </a:p>
        </p:txBody>
      </p:sp>
      <p:sp>
        <p:nvSpPr>
          <p:cNvPr id="3" name="Содержимое 2"/>
          <p:cNvSpPr>
            <a:spLocks noGrp="1"/>
          </p:cNvSpPr>
          <p:nvPr>
            <p:ph idx="1"/>
          </p:nvPr>
        </p:nvSpPr>
        <p:spPr>
          <a:xfrm>
            <a:off x="457200" y="2420888"/>
            <a:ext cx="8229600" cy="3903712"/>
          </a:xfrm>
        </p:spPr>
        <p:txBody>
          <a:bodyPr>
            <a:noAutofit/>
          </a:bodyPr>
          <a:lstStyle/>
          <a:p>
            <a:pPr>
              <a:buNone/>
            </a:pPr>
            <a:r>
              <a:rPr lang="ru-RU" sz="2400" i="1" dirty="0" smtClean="0">
                <a:solidFill>
                  <a:schemeClr val="accent1">
                    <a:lumMod val="75000"/>
                  </a:schemeClr>
                </a:solidFill>
                <a:latin typeface="Times New Roman" pitchFamily="18" charset="0"/>
                <a:cs typeface="Times New Roman" pitchFamily="18" charset="0"/>
              </a:rPr>
              <a:t>Дидактическая задача:</a:t>
            </a:r>
          </a:p>
          <a:p>
            <a:r>
              <a:rPr lang="ru-RU" sz="2400" i="1" dirty="0" smtClean="0">
                <a:solidFill>
                  <a:schemeClr val="accent1">
                    <a:lumMod val="75000"/>
                  </a:schemeClr>
                </a:solidFill>
                <a:latin typeface="Times New Roman" pitchFamily="18" charset="0"/>
                <a:cs typeface="Times New Roman" pitchFamily="18" charset="0"/>
              </a:rPr>
              <a:t>1. Закрепить знания детей о народной игрушке, о видах декоративной росписи.</a:t>
            </a:r>
          </a:p>
          <a:p>
            <a:r>
              <a:rPr lang="ru-RU" sz="2400" i="1" dirty="0" smtClean="0">
                <a:solidFill>
                  <a:schemeClr val="accent1">
                    <a:lumMod val="75000"/>
                  </a:schemeClr>
                </a:solidFill>
                <a:latin typeface="Times New Roman" pitchFamily="18" charset="0"/>
                <a:cs typeface="Times New Roman" pitchFamily="18" charset="0"/>
              </a:rPr>
              <a:t>2. Учить узнавать гжельские игрушки и предметы.</a:t>
            </a:r>
          </a:p>
          <a:p>
            <a:r>
              <a:rPr lang="ru-RU" sz="2400" i="1" dirty="0" smtClean="0">
                <a:solidFill>
                  <a:schemeClr val="accent1">
                    <a:lumMod val="75000"/>
                  </a:schemeClr>
                </a:solidFill>
                <a:latin typeface="Times New Roman" pitchFamily="18" charset="0"/>
                <a:cs typeface="Times New Roman" pitchFamily="18" charset="0"/>
              </a:rPr>
              <a:t>3. Развивать внимание, воспитывать любовь к народным игрушкам.</a:t>
            </a:r>
          </a:p>
          <a:p>
            <a:pPr>
              <a:buNone/>
            </a:pPr>
            <a:r>
              <a:rPr lang="ru-RU" sz="2400" i="1" dirty="0" smtClean="0">
                <a:solidFill>
                  <a:schemeClr val="accent1">
                    <a:lumMod val="75000"/>
                  </a:schemeClr>
                </a:solidFill>
                <a:latin typeface="Times New Roman" pitchFamily="18" charset="0"/>
                <a:cs typeface="Times New Roman" pitchFamily="18" charset="0"/>
              </a:rPr>
              <a:t>Руководство:</a:t>
            </a:r>
          </a:p>
          <a:p>
            <a:pPr>
              <a:buNone/>
            </a:pPr>
            <a:r>
              <a:rPr lang="ru-RU" sz="2400" i="1" dirty="0" smtClean="0">
                <a:solidFill>
                  <a:schemeClr val="accent1">
                    <a:lumMod val="75000"/>
                  </a:schemeClr>
                </a:solidFill>
                <a:latin typeface="Times New Roman" pitchFamily="18" charset="0"/>
                <a:cs typeface="Times New Roman" pitchFamily="18" charset="0"/>
              </a:rPr>
              <a:t>Из всех предметов выбрать изделия той росписи, которые соответствуют сказочному домику.</a:t>
            </a:r>
            <a:endParaRPr lang="ru-RU" sz="2400" i="1" dirty="0">
              <a:solidFill>
                <a:schemeClr val="accent1">
                  <a:lumMod val="75000"/>
                </a:schemeClr>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3010" name="Picture 2" descr="C:\Users\Администратор\Desktop\история гжели\1096345.jpg"/>
          <p:cNvPicPr>
            <a:picLocks noGrp="1" noChangeAspect="1" noChangeArrowheads="1"/>
          </p:cNvPicPr>
          <p:nvPr>
            <p:ph idx="1"/>
          </p:nvPr>
        </p:nvPicPr>
        <p:blipFill>
          <a:blip r:embed="rId2" cstate="print"/>
          <a:srcRect/>
          <a:stretch>
            <a:fillRect/>
          </a:stretch>
        </p:blipFill>
        <p:spPr bwMode="auto">
          <a:xfrm>
            <a:off x="5436096" y="3356992"/>
            <a:ext cx="3528392" cy="3271240"/>
          </a:xfrm>
          <a:prstGeom prst="rect">
            <a:avLst/>
          </a:prstGeom>
          <a:noFill/>
        </p:spPr>
      </p:pic>
      <p:pic>
        <p:nvPicPr>
          <p:cNvPr id="5" name="Рисунок 4" descr="C:\Users\Администратор\Desktop\ВИКТОРИЯ\РАБОТА\проэкт\Гжель\гжельские изделия\фото\37.jpg"/>
          <p:cNvPicPr/>
          <p:nvPr/>
        </p:nvPicPr>
        <p:blipFill>
          <a:blip r:embed="rId3" cstate="print"/>
          <a:srcRect/>
          <a:stretch>
            <a:fillRect/>
          </a:stretch>
        </p:blipFill>
        <p:spPr bwMode="auto">
          <a:xfrm>
            <a:off x="251520" y="260648"/>
            <a:ext cx="1368152" cy="1512168"/>
          </a:xfrm>
          <a:prstGeom prst="rect">
            <a:avLst/>
          </a:prstGeom>
          <a:noFill/>
          <a:ln w="9525">
            <a:noFill/>
            <a:miter lim="800000"/>
            <a:headEnd/>
            <a:tailEnd/>
          </a:ln>
        </p:spPr>
      </p:pic>
      <p:pic>
        <p:nvPicPr>
          <p:cNvPr id="6" name="Рисунок 5" descr="C:\Users\Администратор\Desktop\ВИКТОРИЯ\РАБОТА\проэкт\Гжель\гжельские изделия\фото\52.jpg"/>
          <p:cNvPicPr/>
          <p:nvPr/>
        </p:nvPicPr>
        <p:blipFill>
          <a:blip r:embed="rId4" cstate="print"/>
          <a:srcRect/>
          <a:stretch>
            <a:fillRect/>
          </a:stretch>
        </p:blipFill>
        <p:spPr bwMode="auto">
          <a:xfrm>
            <a:off x="251520" y="3501008"/>
            <a:ext cx="1296144" cy="1512168"/>
          </a:xfrm>
          <a:prstGeom prst="rect">
            <a:avLst/>
          </a:prstGeom>
          <a:noFill/>
          <a:ln w="9525">
            <a:noFill/>
            <a:miter lim="800000"/>
            <a:headEnd/>
            <a:tailEnd/>
          </a:ln>
        </p:spPr>
      </p:pic>
      <p:pic>
        <p:nvPicPr>
          <p:cNvPr id="7" name="Рисунок 6" descr="C:\Users\Администратор\Desktop\ВИКТОРИЯ\РАБОТА\проэкт\Гжель\гжельские изделия\фото\19.jpg"/>
          <p:cNvPicPr/>
          <p:nvPr/>
        </p:nvPicPr>
        <p:blipFill>
          <a:blip r:embed="rId5" cstate="print"/>
          <a:srcRect/>
          <a:stretch>
            <a:fillRect/>
          </a:stretch>
        </p:blipFill>
        <p:spPr bwMode="auto">
          <a:xfrm>
            <a:off x="3059832" y="5229200"/>
            <a:ext cx="1440160" cy="1292728"/>
          </a:xfrm>
          <a:prstGeom prst="rect">
            <a:avLst/>
          </a:prstGeom>
          <a:noFill/>
          <a:ln w="9525">
            <a:noFill/>
            <a:miter lim="800000"/>
            <a:headEnd/>
            <a:tailEnd/>
          </a:ln>
        </p:spPr>
      </p:pic>
      <p:pic>
        <p:nvPicPr>
          <p:cNvPr id="8" name="Рисунок 7" descr="C:\Users\Администратор\Desktop\история гжели\8442_5.jpg"/>
          <p:cNvPicPr/>
          <p:nvPr/>
        </p:nvPicPr>
        <p:blipFill>
          <a:blip r:embed="rId6" cstate="print"/>
          <a:srcRect/>
          <a:stretch>
            <a:fillRect/>
          </a:stretch>
        </p:blipFill>
        <p:spPr bwMode="auto">
          <a:xfrm>
            <a:off x="7524328" y="332656"/>
            <a:ext cx="1296144" cy="1440160"/>
          </a:xfrm>
          <a:prstGeom prst="rect">
            <a:avLst/>
          </a:prstGeom>
          <a:noFill/>
          <a:ln w="9525">
            <a:noFill/>
            <a:miter lim="800000"/>
            <a:headEnd/>
            <a:tailEnd/>
          </a:ln>
        </p:spPr>
      </p:pic>
      <p:pic>
        <p:nvPicPr>
          <p:cNvPr id="9" name="Рисунок 8" descr="C:\Users\Администратор\Desktop\ВИКТОРИЯ\РАБОТА\проэкт\Гжель\гжельские изделия\фото\43.jpg"/>
          <p:cNvPicPr/>
          <p:nvPr/>
        </p:nvPicPr>
        <p:blipFill>
          <a:blip r:embed="rId7" cstate="print"/>
          <a:srcRect/>
          <a:stretch>
            <a:fillRect/>
          </a:stretch>
        </p:blipFill>
        <p:spPr bwMode="auto">
          <a:xfrm>
            <a:off x="4716016" y="332656"/>
            <a:ext cx="1224136" cy="1440160"/>
          </a:xfrm>
          <a:prstGeom prst="rect">
            <a:avLst/>
          </a:prstGeom>
          <a:noFill/>
          <a:ln w="9525">
            <a:noFill/>
            <a:miter lim="800000"/>
            <a:headEnd/>
            <a:tailEnd/>
          </a:ln>
        </p:spPr>
      </p:pic>
      <p:pic>
        <p:nvPicPr>
          <p:cNvPr id="10" name="Рисунок 9" descr="C:\Users\Администратор\Desktop\ВИКТОРИЯ\РАБОТА\проэкт\Дымка\дымковские игрушки\20.jpg"/>
          <p:cNvPicPr/>
          <p:nvPr/>
        </p:nvPicPr>
        <p:blipFill>
          <a:blip r:embed="rId8" cstate="print"/>
          <a:srcRect/>
          <a:stretch>
            <a:fillRect/>
          </a:stretch>
        </p:blipFill>
        <p:spPr bwMode="auto">
          <a:xfrm>
            <a:off x="1763688" y="260648"/>
            <a:ext cx="1512168" cy="1512168"/>
          </a:xfrm>
          <a:prstGeom prst="rect">
            <a:avLst/>
          </a:prstGeom>
          <a:noFill/>
          <a:ln w="9525">
            <a:noFill/>
            <a:miter lim="800000"/>
            <a:headEnd/>
            <a:tailEnd/>
          </a:ln>
        </p:spPr>
      </p:pic>
      <p:pic>
        <p:nvPicPr>
          <p:cNvPr id="11" name="Рисунок 10" descr="C:\Users\Администратор\Desktop\ВИКТОРИЯ\РАБОТА\проэкт\Дымка\дымковские игрушки\6.jpg"/>
          <p:cNvPicPr/>
          <p:nvPr/>
        </p:nvPicPr>
        <p:blipFill>
          <a:blip r:embed="rId9" cstate="print"/>
          <a:srcRect/>
          <a:stretch>
            <a:fillRect/>
          </a:stretch>
        </p:blipFill>
        <p:spPr bwMode="auto">
          <a:xfrm>
            <a:off x="251520" y="1844824"/>
            <a:ext cx="1320542" cy="1440160"/>
          </a:xfrm>
          <a:prstGeom prst="rect">
            <a:avLst/>
          </a:prstGeom>
          <a:noFill/>
          <a:ln w="9525">
            <a:noFill/>
            <a:miter lim="800000"/>
            <a:headEnd/>
            <a:tailEnd/>
          </a:ln>
        </p:spPr>
      </p:pic>
      <p:pic>
        <p:nvPicPr>
          <p:cNvPr id="12" name="Рисунок 11" descr="C:\Users\Администратор\Desktop\ВИКТОРИЯ\РАБОТА\проэкт\Дымка\дымковские игрушки\18.jpg"/>
          <p:cNvPicPr/>
          <p:nvPr/>
        </p:nvPicPr>
        <p:blipFill>
          <a:blip r:embed="rId10" cstate="print"/>
          <a:srcRect/>
          <a:stretch>
            <a:fillRect/>
          </a:stretch>
        </p:blipFill>
        <p:spPr bwMode="auto">
          <a:xfrm>
            <a:off x="4572000" y="5013176"/>
            <a:ext cx="1435490" cy="1586480"/>
          </a:xfrm>
          <a:prstGeom prst="rect">
            <a:avLst/>
          </a:prstGeom>
          <a:noFill/>
          <a:ln w="9525">
            <a:noFill/>
            <a:miter lim="800000"/>
            <a:headEnd/>
            <a:tailEnd/>
          </a:ln>
        </p:spPr>
      </p:pic>
      <p:pic>
        <p:nvPicPr>
          <p:cNvPr id="13" name="Рисунок 12" descr="C:\Users\Администратор\Desktop\ВИКТОРИЯ\РАБОТА\проэкт\Дымка\дымковские игрушки\47.jpg"/>
          <p:cNvPicPr/>
          <p:nvPr/>
        </p:nvPicPr>
        <p:blipFill>
          <a:blip r:embed="rId11" cstate="print"/>
          <a:srcRect/>
          <a:stretch>
            <a:fillRect/>
          </a:stretch>
        </p:blipFill>
        <p:spPr bwMode="auto">
          <a:xfrm>
            <a:off x="6012160" y="332656"/>
            <a:ext cx="1403982" cy="1512168"/>
          </a:xfrm>
          <a:prstGeom prst="rect">
            <a:avLst/>
          </a:prstGeom>
          <a:noFill/>
          <a:ln w="9525">
            <a:noFill/>
            <a:miter lim="800000"/>
            <a:headEnd/>
            <a:tailEnd/>
          </a:ln>
        </p:spPr>
      </p:pic>
      <p:pic>
        <p:nvPicPr>
          <p:cNvPr id="14" name="Рисунок 13" descr="C:\Users\Администратор\Desktop\ВИКТОРИЯ\РАБОТА\проэкт\Хохлома\изделия хохломы\18.png"/>
          <p:cNvPicPr/>
          <p:nvPr/>
        </p:nvPicPr>
        <p:blipFill>
          <a:blip r:embed="rId12" cstate="print"/>
          <a:srcRect/>
          <a:stretch>
            <a:fillRect/>
          </a:stretch>
        </p:blipFill>
        <p:spPr bwMode="auto">
          <a:xfrm>
            <a:off x="3131840" y="3573016"/>
            <a:ext cx="1343660" cy="1368152"/>
          </a:xfrm>
          <a:prstGeom prst="rect">
            <a:avLst/>
          </a:prstGeom>
          <a:noFill/>
          <a:ln w="9525">
            <a:noFill/>
            <a:miter lim="800000"/>
            <a:headEnd/>
            <a:tailEnd/>
          </a:ln>
        </p:spPr>
      </p:pic>
      <p:pic>
        <p:nvPicPr>
          <p:cNvPr id="15" name="Рисунок 14" descr="C:\Users\Администратор\Desktop\ВИКТОРИЯ\РАБОТА\проэкт\Хохлома\изделия хохломы\21.jpg"/>
          <p:cNvPicPr/>
          <p:nvPr/>
        </p:nvPicPr>
        <p:blipFill>
          <a:blip r:embed="rId13" cstate="print"/>
          <a:srcRect/>
          <a:stretch>
            <a:fillRect/>
          </a:stretch>
        </p:blipFill>
        <p:spPr bwMode="auto">
          <a:xfrm>
            <a:off x="7524328" y="1988840"/>
            <a:ext cx="1368152" cy="1440160"/>
          </a:xfrm>
          <a:prstGeom prst="rect">
            <a:avLst/>
          </a:prstGeom>
          <a:noFill/>
          <a:ln w="9525">
            <a:noFill/>
            <a:miter lim="800000"/>
            <a:headEnd/>
            <a:tailEnd/>
          </a:ln>
        </p:spPr>
      </p:pic>
      <p:pic>
        <p:nvPicPr>
          <p:cNvPr id="16" name="Рисунок 15" descr="C:\Users\Администратор\Desktop\ВИКТОРИЯ\РАБОТА\проэкт\Хохлома\изделия хохломы\53.jpg"/>
          <p:cNvPicPr/>
          <p:nvPr/>
        </p:nvPicPr>
        <p:blipFill>
          <a:blip r:embed="rId14" cstate="print"/>
          <a:srcRect b="5626"/>
          <a:stretch>
            <a:fillRect/>
          </a:stretch>
        </p:blipFill>
        <p:spPr bwMode="auto">
          <a:xfrm>
            <a:off x="1619672" y="5085184"/>
            <a:ext cx="1297686" cy="1325000"/>
          </a:xfrm>
          <a:prstGeom prst="rect">
            <a:avLst/>
          </a:prstGeom>
          <a:noFill/>
          <a:ln w="9525">
            <a:noFill/>
            <a:miter lim="800000"/>
            <a:headEnd/>
            <a:tailEnd/>
          </a:ln>
        </p:spPr>
      </p:pic>
      <p:pic>
        <p:nvPicPr>
          <p:cNvPr id="17" name="Рисунок 16" descr="C:\Users\Администратор\Desktop\ВИКТОРИЯ\РАБОТА\декоративно-прикладное искусство\картинки\городец\Scan0028.jpg"/>
          <p:cNvPicPr/>
          <p:nvPr/>
        </p:nvPicPr>
        <p:blipFill>
          <a:blip r:embed="rId15" cstate="print"/>
          <a:srcRect l="6608" t="6159" r="6555" b="10526"/>
          <a:stretch>
            <a:fillRect/>
          </a:stretch>
        </p:blipFill>
        <p:spPr bwMode="auto">
          <a:xfrm>
            <a:off x="1763688" y="1916832"/>
            <a:ext cx="1124712" cy="1536192"/>
          </a:xfrm>
          <a:prstGeom prst="rect">
            <a:avLst/>
          </a:prstGeom>
          <a:noFill/>
          <a:ln w="9525">
            <a:noFill/>
            <a:miter lim="800000"/>
            <a:headEnd/>
            <a:tailEnd/>
          </a:ln>
        </p:spPr>
      </p:pic>
      <p:pic>
        <p:nvPicPr>
          <p:cNvPr id="18" name="Рисунок 17" descr="C:\Users\Администратор\Desktop\ВИКТОРИЯ\РАБОТА\декоративно-прикладное искусство\картинки\городец\городецкая 6.jpg"/>
          <p:cNvPicPr/>
          <p:nvPr/>
        </p:nvPicPr>
        <p:blipFill>
          <a:blip r:embed="rId16" cstate="print"/>
          <a:srcRect/>
          <a:stretch>
            <a:fillRect/>
          </a:stretch>
        </p:blipFill>
        <p:spPr bwMode="auto">
          <a:xfrm>
            <a:off x="3491880" y="332656"/>
            <a:ext cx="1080120" cy="1487040"/>
          </a:xfrm>
          <a:prstGeom prst="rect">
            <a:avLst/>
          </a:prstGeom>
          <a:noFill/>
          <a:ln w="9525">
            <a:noFill/>
            <a:miter lim="800000"/>
            <a:headEnd/>
            <a:tailEnd/>
          </a:ln>
        </p:spPr>
      </p:pic>
      <p:pic>
        <p:nvPicPr>
          <p:cNvPr id="19" name="Рисунок 18" descr="C:\Users\Администратор\Desktop\ВИКТОРИЯ\РАБОТА\проэкт\Гжель\гжельские изделия\3.jpg"/>
          <p:cNvPicPr/>
          <p:nvPr/>
        </p:nvPicPr>
        <p:blipFill>
          <a:blip r:embed="rId17" cstate="print"/>
          <a:srcRect/>
          <a:stretch>
            <a:fillRect/>
          </a:stretch>
        </p:blipFill>
        <p:spPr bwMode="auto">
          <a:xfrm>
            <a:off x="3131840" y="1988840"/>
            <a:ext cx="1251966" cy="1451432"/>
          </a:xfrm>
          <a:prstGeom prst="rect">
            <a:avLst/>
          </a:prstGeom>
          <a:noFill/>
          <a:ln w="9525">
            <a:noFill/>
            <a:miter lim="800000"/>
            <a:headEnd/>
            <a:tailEnd/>
          </a:ln>
        </p:spPr>
      </p:pic>
      <p:pic>
        <p:nvPicPr>
          <p:cNvPr id="20" name="Рисунок 19" descr="C:\Users\Администратор\Desktop\ВИКТОРИЯ\РАБОТА\декоративно-прикладное искусство\картинки\жостово\жост 6.jpg"/>
          <p:cNvPicPr/>
          <p:nvPr/>
        </p:nvPicPr>
        <p:blipFill>
          <a:blip r:embed="rId18" cstate="print"/>
          <a:srcRect/>
          <a:stretch>
            <a:fillRect/>
          </a:stretch>
        </p:blipFill>
        <p:spPr bwMode="auto">
          <a:xfrm>
            <a:off x="4716016" y="1988840"/>
            <a:ext cx="1152128" cy="1423918"/>
          </a:xfrm>
          <a:prstGeom prst="rect">
            <a:avLst/>
          </a:prstGeom>
          <a:noFill/>
          <a:ln w="9525">
            <a:noFill/>
            <a:miter lim="800000"/>
            <a:headEnd/>
            <a:tailEnd/>
          </a:ln>
        </p:spPr>
      </p:pic>
      <p:pic>
        <p:nvPicPr>
          <p:cNvPr id="21" name="Рисунок 20" descr="C:\Users\Администратор\Desktop\ВИКТОРИЯ\РАБОТА\декоративно-прикладное искусство\картинки\жостово\жостово4.jpg"/>
          <p:cNvPicPr/>
          <p:nvPr/>
        </p:nvPicPr>
        <p:blipFill>
          <a:blip r:embed="rId19" cstate="print"/>
          <a:srcRect/>
          <a:stretch>
            <a:fillRect/>
          </a:stretch>
        </p:blipFill>
        <p:spPr bwMode="auto">
          <a:xfrm>
            <a:off x="1835696" y="3573016"/>
            <a:ext cx="1105662" cy="1424537"/>
          </a:xfrm>
          <a:prstGeom prst="rect">
            <a:avLst/>
          </a:prstGeom>
          <a:noFill/>
          <a:ln w="9525">
            <a:noFill/>
            <a:miter lim="800000"/>
            <a:headEnd/>
            <a:tailEnd/>
          </a:ln>
        </p:spPr>
      </p:pic>
      <p:pic>
        <p:nvPicPr>
          <p:cNvPr id="22" name="Рисунок 21" descr="C:\Users\Администратор\Desktop\ВИКТОРИЯ\РАБОТА\проэкт\Гжель\гжельские изделия\27.jpg"/>
          <p:cNvPicPr/>
          <p:nvPr/>
        </p:nvPicPr>
        <p:blipFill>
          <a:blip r:embed="rId20" cstate="print"/>
          <a:srcRect/>
          <a:stretch>
            <a:fillRect/>
          </a:stretch>
        </p:blipFill>
        <p:spPr bwMode="auto">
          <a:xfrm>
            <a:off x="4572000" y="3573016"/>
            <a:ext cx="1315974" cy="1353312"/>
          </a:xfrm>
          <a:prstGeom prst="rect">
            <a:avLst/>
          </a:prstGeom>
          <a:noFill/>
          <a:ln w="9525">
            <a:noFill/>
            <a:miter lim="800000"/>
            <a:headEnd/>
            <a:tailEnd/>
          </a:ln>
        </p:spPr>
      </p:pic>
      <p:pic>
        <p:nvPicPr>
          <p:cNvPr id="23" name="Рисунок 22" descr="http://img-fotki.yandex.ru/get/4714/126030467.5/0_5a25c_c5e64117_XL.jpg"/>
          <p:cNvPicPr/>
          <p:nvPr/>
        </p:nvPicPr>
        <p:blipFill>
          <a:blip r:embed="rId21" cstate="print"/>
          <a:srcRect/>
          <a:stretch>
            <a:fillRect/>
          </a:stretch>
        </p:blipFill>
        <p:spPr bwMode="auto">
          <a:xfrm>
            <a:off x="6228184" y="1988840"/>
            <a:ext cx="1059942" cy="1417320"/>
          </a:xfrm>
          <a:prstGeom prst="rect">
            <a:avLst/>
          </a:prstGeom>
          <a:noFill/>
          <a:ln w="9525">
            <a:noFill/>
            <a:miter lim="800000"/>
            <a:headEnd/>
            <a:tailEnd/>
          </a:ln>
        </p:spPr>
      </p:pic>
      <p:pic>
        <p:nvPicPr>
          <p:cNvPr id="24" name="Рисунок 23" descr="http://www.fresher.ru/wp-content/images2/1842/6.jpg"/>
          <p:cNvPicPr/>
          <p:nvPr/>
        </p:nvPicPr>
        <p:blipFill>
          <a:blip r:embed="rId22" cstate="print"/>
          <a:srcRect/>
          <a:stretch>
            <a:fillRect/>
          </a:stretch>
        </p:blipFill>
        <p:spPr bwMode="auto">
          <a:xfrm>
            <a:off x="395536" y="5085184"/>
            <a:ext cx="1169670" cy="1444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548680"/>
            <a:ext cx="7067128" cy="1656184"/>
          </a:xfrm>
        </p:spPr>
        <p:txBody>
          <a:bodyPr>
            <a:normAutofit fontScale="90000"/>
          </a:bodyPr>
          <a:lstStyle/>
          <a:p>
            <a:r>
              <a:rPr lang="ru-RU" dirty="0" smtClean="0"/>
              <a:t>«</a:t>
            </a:r>
            <a:r>
              <a:rPr lang="ru-RU" sz="6600" dirty="0" smtClean="0">
                <a:latin typeface="Monotype Corsiva" pitchFamily="66" charset="0"/>
              </a:rPr>
              <a:t>ЧЕТВЁРТЫЙ      ЛИШНИЙ</a:t>
            </a:r>
            <a:r>
              <a:rPr lang="ru-RU" dirty="0" smtClean="0"/>
              <a:t>»</a:t>
            </a:r>
            <a:endParaRPr lang="ru-RU" dirty="0"/>
          </a:p>
        </p:txBody>
      </p:sp>
      <p:sp>
        <p:nvSpPr>
          <p:cNvPr id="3" name="Содержимое 2"/>
          <p:cNvSpPr>
            <a:spLocks noGrp="1"/>
          </p:cNvSpPr>
          <p:nvPr>
            <p:ph idx="1"/>
          </p:nvPr>
        </p:nvSpPr>
        <p:spPr>
          <a:xfrm>
            <a:off x="457200" y="2204864"/>
            <a:ext cx="8229600" cy="4119736"/>
          </a:xfrm>
        </p:spPr>
        <p:txBody>
          <a:bodyPr>
            <a:noAutofit/>
          </a:bodyPr>
          <a:lstStyle/>
          <a:p>
            <a:r>
              <a:rPr lang="ru-RU" sz="2400" b="1" i="1" dirty="0" smtClean="0">
                <a:solidFill>
                  <a:schemeClr val="accent1">
                    <a:lumMod val="75000"/>
                  </a:schemeClr>
                </a:solidFill>
                <a:latin typeface="Times New Roman" pitchFamily="18" charset="0"/>
                <a:cs typeface="Times New Roman" pitchFamily="18" charset="0"/>
              </a:rPr>
              <a:t>Дидактическая задача:</a:t>
            </a:r>
          </a:p>
          <a:p>
            <a:r>
              <a:rPr lang="ru-RU" sz="2400" i="1" dirty="0" smtClean="0">
                <a:solidFill>
                  <a:schemeClr val="accent1">
                    <a:lumMod val="75000"/>
                  </a:schemeClr>
                </a:solidFill>
                <a:latin typeface="Times New Roman" pitchFamily="18" charset="0"/>
                <a:cs typeface="Times New Roman" pitchFamily="18" charset="0"/>
              </a:rPr>
              <a:t>1.Учить находить предметы определенного промысла среди предложенных</a:t>
            </a:r>
          </a:p>
          <a:p>
            <a:r>
              <a:rPr lang="ru-RU" sz="2400" i="1" dirty="0" smtClean="0">
                <a:solidFill>
                  <a:schemeClr val="accent1">
                    <a:lumMod val="75000"/>
                  </a:schemeClr>
                </a:solidFill>
                <a:latin typeface="Times New Roman" pitchFamily="18" charset="0"/>
                <a:cs typeface="Times New Roman" pitchFamily="18" charset="0"/>
              </a:rPr>
              <a:t>2.Развивать внимание, наблюдательность, речь-доказательство, эстетическое восприятие</a:t>
            </a:r>
          </a:p>
          <a:p>
            <a:r>
              <a:rPr lang="ru-RU" sz="2400" i="1" dirty="0" smtClean="0">
                <a:solidFill>
                  <a:schemeClr val="accent1">
                    <a:lumMod val="75000"/>
                  </a:schemeClr>
                </a:solidFill>
                <a:latin typeface="Times New Roman" pitchFamily="18" charset="0"/>
                <a:cs typeface="Times New Roman" pitchFamily="18" charset="0"/>
              </a:rPr>
              <a:t>4.Воспитывать любовь и уважение к народным мастерам</a:t>
            </a:r>
          </a:p>
          <a:p>
            <a:pPr>
              <a:buNone/>
            </a:pPr>
            <a:r>
              <a:rPr lang="ru-RU" sz="2400" b="1" i="1" dirty="0" smtClean="0">
                <a:solidFill>
                  <a:schemeClr val="accent1">
                    <a:lumMod val="75000"/>
                  </a:schemeClr>
                </a:solidFill>
                <a:latin typeface="Times New Roman" pitchFamily="18" charset="0"/>
                <a:cs typeface="Times New Roman" pitchFamily="18" charset="0"/>
              </a:rPr>
              <a:t>Руководство:</a:t>
            </a:r>
          </a:p>
          <a:p>
            <a:pPr>
              <a:buNone/>
            </a:pPr>
            <a:r>
              <a:rPr lang="ru-RU" sz="2400" i="1" dirty="0" smtClean="0">
                <a:solidFill>
                  <a:schemeClr val="accent1">
                    <a:lumMod val="75000"/>
                  </a:schemeClr>
                </a:solidFill>
                <a:latin typeface="Times New Roman" pitchFamily="18" charset="0"/>
                <a:cs typeface="Times New Roman" pitchFamily="18" charset="0"/>
              </a:rPr>
              <a:t>     из четырёх предметов надо найти предметы определённого вида промысла (гжель) и назвать лишний не соответствующий данному промыслу.</a:t>
            </a:r>
            <a:endParaRPr lang="ru-RU" sz="2400" i="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C:\Users\Администратор\Desktop\ВИКТОРИЯ\РАБОТА\проэкт\Гжель\гжельские изделия\фото\19.jpg"/>
          <p:cNvPicPr>
            <a:picLocks noGrp="1"/>
          </p:cNvPicPr>
          <p:nvPr>
            <p:ph idx="1"/>
          </p:nvPr>
        </p:nvPicPr>
        <p:blipFill>
          <a:blip r:embed="rId2" cstate="print"/>
          <a:srcRect/>
          <a:stretch>
            <a:fillRect/>
          </a:stretch>
        </p:blipFill>
        <p:spPr bwMode="auto">
          <a:xfrm>
            <a:off x="323528" y="764704"/>
            <a:ext cx="1944216" cy="1800200"/>
          </a:xfrm>
          <a:prstGeom prst="rect">
            <a:avLst/>
          </a:prstGeom>
          <a:noFill/>
          <a:ln w="9525">
            <a:noFill/>
            <a:miter lim="800000"/>
            <a:headEnd/>
            <a:tailEnd/>
          </a:ln>
        </p:spPr>
      </p:pic>
      <p:pic>
        <p:nvPicPr>
          <p:cNvPr id="5" name="Рисунок 4" descr="C:\Users\Администратор\Desktop\картинки\гжель\Scan0069.jpg"/>
          <p:cNvPicPr/>
          <p:nvPr/>
        </p:nvPicPr>
        <p:blipFill>
          <a:blip r:embed="rId3" cstate="print"/>
          <a:srcRect l="6916" t="7839" r="5314" b="5263"/>
          <a:stretch>
            <a:fillRect/>
          </a:stretch>
        </p:blipFill>
        <p:spPr bwMode="auto">
          <a:xfrm>
            <a:off x="2699792" y="2708920"/>
            <a:ext cx="1728192" cy="1749928"/>
          </a:xfrm>
          <a:prstGeom prst="rect">
            <a:avLst/>
          </a:prstGeom>
          <a:noFill/>
          <a:ln w="9525">
            <a:noFill/>
            <a:miter lim="800000"/>
            <a:headEnd/>
            <a:tailEnd/>
          </a:ln>
        </p:spPr>
      </p:pic>
      <p:pic>
        <p:nvPicPr>
          <p:cNvPr id="6" name="Рисунок 5" descr="http://www.semaclub.ru/upload/dymkovo_toys_17.jpg"/>
          <p:cNvPicPr/>
          <p:nvPr/>
        </p:nvPicPr>
        <p:blipFill>
          <a:blip r:embed="rId4" cstate="print"/>
          <a:srcRect/>
          <a:stretch>
            <a:fillRect/>
          </a:stretch>
        </p:blipFill>
        <p:spPr bwMode="auto">
          <a:xfrm>
            <a:off x="323528" y="2708920"/>
            <a:ext cx="1800200" cy="1831124"/>
          </a:xfrm>
          <a:prstGeom prst="rect">
            <a:avLst/>
          </a:prstGeom>
          <a:noFill/>
          <a:ln w="9525">
            <a:noFill/>
            <a:miter lim="800000"/>
            <a:headEnd/>
            <a:tailEnd/>
          </a:ln>
        </p:spPr>
      </p:pic>
      <p:pic>
        <p:nvPicPr>
          <p:cNvPr id="7" name="Рисунок 6" descr="http://www.goldbloh.ru/userfiles/articles/our_works/1239.jpg"/>
          <p:cNvPicPr/>
          <p:nvPr/>
        </p:nvPicPr>
        <p:blipFill>
          <a:blip r:embed="rId5" cstate="print"/>
          <a:srcRect/>
          <a:stretch>
            <a:fillRect/>
          </a:stretch>
        </p:blipFill>
        <p:spPr bwMode="auto">
          <a:xfrm>
            <a:off x="2699792" y="764704"/>
            <a:ext cx="1656184" cy="1800200"/>
          </a:xfrm>
          <a:prstGeom prst="rect">
            <a:avLst/>
          </a:prstGeom>
          <a:noFill/>
          <a:ln w="9525">
            <a:noFill/>
            <a:miter lim="800000"/>
            <a:headEnd/>
            <a:tailEnd/>
          </a:ln>
        </p:spPr>
      </p:pic>
      <p:pic>
        <p:nvPicPr>
          <p:cNvPr id="8" name="Рисунок 7" descr="C:\Users\Администратор\Desktop\ВИКТОРИЯ\РАБОТА\проэкт\Гжель\гжельские изделия\27.jpg"/>
          <p:cNvPicPr/>
          <p:nvPr/>
        </p:nvPicPr>
        <p:blipFill>
          <a:blip r:embed="rId6" cstate="print"/>
          <a:srcRect/>
          <a:stretch>
            <a:fillRect/>
          </a:stretch>
        </p:blipFill>
        <p:spPr bwMode="auto">
          <a:xfrm>
            <a:off x="4716016" y="764704"/>
            <a:ext cx="1676014" cy="1728192"/>
          </a:xfrm>
          <a:prstGeom prst="rect">
            <a:avLst/>
          </a:prstGeom>
          <a:noFill/>
          <a:ln w="9525">
            <a:noFill/>
            <a:miter lim="800000"/>
            <a:headEnd/>
            <a:tailEnd/>
          </a:ln>
        </p:spPr>
      </p:pic>
      <p:pic>
        <p:nvPicPr>
          <p:cNvPr id="9" name="Рисунок 8" descr="C:\Users\Администратор\Desktop\ВИКТОРИЯ\РАБОТА\проэкт\Хохлома\изделия хохломы\18.png"/>
          <p:cNvPicPr/>
          <p:nvPr/>
        </p:nvPicPr>
        <p:blipFill>
          <a:blip r:embed="rId7" cstate="print"/>
          <a:srcRect/>
          <a:stretch>
            <a:fillRect/>
          </a:stretch>
        </p:blipFill>
        <p:spPr bwMode="auto">
          <a:xfrm>
            <a:off x="4716016" y="4725144"/>
            <a:ext cx="1703700" cy="1584176"/>
          </a:xfrm>
          <a:prstGeom prst="rect">
            <a:avLst/>
          </a:prstGeom>
          <a:noFill/>
          <a:ln w="9525">
            <a:noFill/>
            <a:miter lim="800000"/>
            <a:headEnd/>
            <a:tailEnd/>
          </a:ln>
        </p:spPr>
      </p:pic>
      <p:pic>
        <p:nvPicPr>
          <p:cNvPr id="10" name="Рисунок 9" descr="C:\Users\Администратор\Desktop\картинки\гжель\Scan0072.jpg"/>
          <p:cNvPicPr/>
          <p:nvPr/>
        </p:nvPicPr>
        <p:blipFill>
          <a:blip r:embed="rId8" cstate="print"/>
          <a:srcRect l="6148" t="5488" r="5293" b="6592"/>
          <a:stretch>
            <a:fillRect/>
          </a:stretch>
        </p:blipFill>
        <p:spPr bwMode="auto">
          <a:xfrm>
            <a:off x="323528" y="4725144"/>
            <a:ext cx="1730878" cy="1728192"/>
          </a:xfrm>
          <a:prstGeom prst="rect">
            <a:avLst/>
          </a:prstGeom>
          <a:noFill/>
          <a:ln w="9525">
            <a:noFill/>
            <a:miter lim="800000"/>
            <a:headEnd/>
            <a:tailEnd/>
          </a:ln>
        </p:spPr>
      </p:pic>
      <p:pic>
        <p:nvPicPr>
          <p:cNvPr id="11" name="Рисунок 10" descr="C:\Users\Администратор\Desktop\история гжели\25 (2).jpg"/>
          <p:cNvPicPr/>
          <p:nvPr/>
        </p:nvPicPr>
        <p:blipFill>
          <a:blip r:embed="rId9" cstate="print"/>
          <a:srcRect/>
          <a:stretch>
            <a:fillRect/>
          </a:stretch>
        </p:blipFill>
        <p:spPr bwMode="auto">
          <a:xfrm>
            <a:off x="2555776" y="4725144"/>
            <a:ext cx="1872208" cy="1584176"/>
          </a:xfrm>
          <a:prstGeom prst="rect">
            <a:avLst/>
          </a:prstGeom>
          <a:noFill/>
          <a:ln w="9525">
            <a:noFill/>
            <a:miter lim="800000"/>
            <a:headEnd/>
            <a:tailEnd/>
          </a:ln>
        </p:spPr>
      </p:pic>
      <p:pic>
        <p:nvPicPr>
          <p:cNvPr id="12" name="Рисунок 11" descr="C:\Users\Администратор\Desktop\ВИКТОРИЯ\РАБОТА\проэкт\Гжель\гжельские изделия\16.JPG"/>
          <p:cNvPicPr/>
          <p:nvPr/>
        </p:nvPicPr>
        <p:blipFill>
          <a:blip r:embed="rId10" cstate="print"/>
          <a:srcRect/>
          <a:stretch>
            <a:fillRect/>
          </a:stretch>
        </p:blipFill>
        <p:spPr bwMode="auto">
          <a:xfrm>
            <a:off x="4644008" y="2708920"/>
            <a:ext cx="2016224" cy="1656184"/>
          </a:xfrm>
          <a:prstGeom prst="rect">
            <a:avLst/>
          </a:prstGeom>
          <a:noFill/>
          <a:ln w="9525">
            <a:noFill/>
            <a:miter lim="800000"/>
            <a:headEnd/>
            <a:tailEnd/>
          </a:ln>
        </p:spPr>
      </p:pic>
      <p:pic>
        <p:nvPicPr>
          <p:cNvPr id="13" name="Рисунок 12" descr="C:\Users\Администратор\Desktop\ВИКТОРИЯ\РАБОТА\проэкт\Гжель\гжельские изделия\4.jpg"/>
          <p:cNvPicPr/>
          <p:nvPr/>
        </p:nvPicPr>
        <p:blipFill>
          <a:blip r:embed="rId11" cstate="print"/>
          <a:srcRect/>
          <a:stretch>
            <a:fillRect/>
          </a:stretch>
        </p:blipFill>
        <p:spPr bwMode="auto">
          <a:xfrm>
            <a:off x="6876256" y="764704"/>
            <a:ext cx="1782318" cy="1780846"/>
          </a:xfrm>
          <a:prstGeom prst="rect">
            <a:avLst/>
          </a:prstGeom>
          <a:noFill/>
          <a:ln w="9525">
            <a:noFill/>
            <a:miter lim="800000"/>
            <a:headEnd/>
            <a:tailEnd/>
          </a:ln>
        </p:spPr>
      </p:pic>
      <p:pic>
        <p:nvPicPr>
          <p:cNvPr id="14" name="Рисунок 13" descr="C:\Users\Администратор\Desktop\ВИКТОРИЯ\РАБОТА\проэкт\Гжель\гжельские изделия\9.jpg"/>
          <p:cNvPicPr/>
          <p:nvPr/>
        </p:nvPicPr>
        <p:blipFill>
          <a:blip r:embed="rId12" cstate="print"/>
          <a:srcRect/>
          <a:stretch>
            <a:fillRect/>
          </a:stretch>
        </p:blipFill>
        <p:spPr bwMode="auto">
          <a:xfrm>
            <a:off x="6876256" y="2708920"/>
            <a:ext cx="1800200" cy="1728192"/>
          </a:xfrm>
          <a:prstGeom prst="rect">
            <a:avLst/>
          </a:prstGeom>
          <a:noFill/>
          <a:ln w="9525">
            <a:noFill/>
            <a:miter lim="800000"/>
            <a:headEnd/>
            <a:tailEnd/>
          </a:ln>
        </p:spPr>
      </p:pic>
      <p:pic>
        <p:nvPicPr>
          <p:cNvPr id="15" name="Рисунок 14" descr="C:\Users\Администратор\Desktop\ВИКТОРИЯ\РАБОТА\проэкт\Гжель\гжельские изделия\фото\46.jpg"/>
          <p:cNvPicPr/>
          <p:nvPr/>
        </p:nvPicPr>
        <p:blipFill>
          <a:blip r:embed="rId13" cstate="print"/>
          <a:srcRect/>
          <a:stretch>
            <a:fillRect/>
          </a:stretch>
        </p:blipFill>
        <p:spPr bwMode="auto">
          <a:xfrm>
            <a:off x="6948264" y="4653136"/>
            <a:ext cx="1656184"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4864" y="692696"/>
            <a:ext cx="7139136" cy="1932824"/>
          </a:xfrm>
        </p:spPr>
        <p:txBody>
          <a:bodyPr>
            <a:normAutofit fontScale="90000"/>
          </a:bodyPr>
          <a:lstStyle/>
          <a:p>
            <a:r>
              <a:rPr lang="ru-RU" dirty="0" smtClean="0"/>
              <a:t>  </a:t>
            </a:r>
            <a:r>
              <a:rPr lang="ru-RU" sz="7300" dirty="0" smtClean="0">
                <a:latin typeface="Monotype Corsiva" pitchFamily="66" charset="0"/>
              </a:rPr>
              <a:t>« СКАЗОЧНОЕ ЛОТО»</a:t>
            </a:r>
            <a:endParaRPr lang="ru-RU" sz="7300" dirty="0">
              <a:latin typeface="Monotype Corsiva" pitchFamily="66" charset="0"/>
            </a:endParaRPr>
          </a:p>
        </p:txBody>
      </p:sp>
      <p:sp>
        <p:nvSpPr>
          <p:cNvPr id="3" name="Содержимое 2"/>
          <p:cNvSpPr>
            <a:spLocks noGrp="1"/>
          </p:cNvSpPr>
          <p:nvPr>
            <p:ph idx="1"/>
          </p:nvPr>
        </p:nvSpPr>
        <p:spPr>
          <a:xfrm>
            <a:off x="457200" y="2636912"/>
            <a:ext cx="8229600" cy="3687688"/>
          </a:xfrm>
        </p:spPr>
        <p:txBody>
          <a:bodyPr/>
          <a:lstStyle/>
          <a:p>
            <a:pPr>
              <a:buNone/>
            </a:pPr>
            <a:r>
              <a:rPr lang="ru-RU" sz="2400" b="1" i="1" u="sng" dirty="0" smtClean="0">
                <a:solidFill>
                  <a:schemeClr val="accent1">
                    <a:lumMod val="75000"/>
                  </a:schemeClr>
                </a:solidFill>
                <a:latin typeface="Times New Roman" pitchFamily="18" charset="0"/>
                <a:cs typeface="Times New Roman" pitchFamily="18" charset="0"/>
              </a:rPr>
              <a:t>Задачи</a:t>
            </a:r>
            <a:r>
              <a:rPr lang="ru-RU" sz="2400" b="1" i="1" dirty="0" smtClean="0">
                <a:solidFill>
                  <a:schemeClr val="accent1">
                    <a:lumMod val="75000"/>
                  </a:schemeClr>
                </a:solidFill>
                <a:latin typeface="Times New Roman" pitchFamily="18" charset="0"/>
                <a:cs typeface="Times New Roman" pitchFamily="18" charset="0"/>
              </a:rPr>
              <a:t>:</a:t>
            </a:r>
          </a:p>
          <a:p>
            <a:r>
              <a:rPr lang="ru-RU" sz="2400" i="1" dirty="0" smtClean="0">
                <a:solidFill>
                  <a:schemeClr val="accent1">
                    <a:lumMod val="75000"/>
                  </a:schemeClr>
                </a:solidFill>
                <a:latin typeface="Times New Roman" pitchFamily="18" charset="0"/>
                <a:cs typeface="Times New Roman" pitchFamily="18" charset="0"/>
              </a:rPr>
              <a:t>закрепить знания детей о народных промыслах;</a:t>
            </a:r>
          </a:p>
          <a:p>
            <a:r>
              <a:rPr lang="ru-RU" sz="2400" i="1" dirty="0" smtClean="0">
                <a:solidFill>
                  <a:schemeClr val="accent1">
                    <a:lumMod val="75000"/>
                  </a:schemeClr>
                </a:solidFill>
                <a:latin typeface="Times New Roman" pitchFamily="18" charset="0"/>
                <a:cs typeface="Times New Roman" pitchFamily="18" charset="0"/>
              </a:rPr>
              <a:t>развивает сосредоточенность, логическое мышление, способность к анализу ситуации, сообразительность</a:t>
            </a:r>
          </a:p>
          <a:p>
            <a:r>
              <a:rPr lang="ru-RU" sz="2400" i="1" dirty="0" smtClean="0">
                <a:solidFill>
                  <a:schemeClr val="accent1">
                    <a:lumMod val="75000"/>
                  </a:schemeClr>
                </a:solidFill>
                <a:latin typeface="Times New Roman" pitchFamily="18" charset="0"/>
                <a:cs typeface="Times New Roman" pitchFamily="18" charset="0"/>
              </a:rPr>
              <a:t>развивает сенсомоторную координацию и мелкую моторику рук.</a:t>
            </a:r>
          </a:p>
          <a:p>
            <a:pPr>
              <a:buNone/>
            </a:pPr>
            <a:r>
              <a:rPr lang="ru-RU" sz="2400" i="1" dirty="0" smtClean="0">
                <a:solidFill>
                  <a:schemeClr val="accent1">
                    <a:lumMod val="75000"/>
                  </a:schemeClr>
                </a:solidFill>
                <a:latin typeface="Times New Roman" pitchFamily="18" charset="0"/>
                <a:cs typeface="Times New Roman" pitchFamily="18" charset="0"/>
              </a:rPr>
              <a:t>Руководство:</a:t>
            </a:r>
          </a:p>
          <a:p>
            <a:pPr>
              <a:buNone/>
            </a:pPr>
            <a:r>
              <a:rPr lang="ru-RU" sz="2400" i="1" dirty="0" smtClean="0">
                <a:solidFill>
                  <a:schemeClr val="accent1">
                    <a:lumMod val="75000"/>
                  </a:schemeClr>
                </a:solidFill>
                <a:latin typeface="Times New Roman" pitchFamily="18" charset="0"/>
                <a:cs typeface="Times New Roman" pitchFamily="18" charset="0"/>
              </a:rPr>
              <a:t>Предложить детям игру в лото с </a:t>
            </a:r>
            <a:r>
              <a:rPr lang="ru-RU" sz="2400" i="1" smtClean="0">
                <a:solidFill>
                  <a:schemeClr val="accent1">
                    <a:lumMod val="75000"/>
                  </a:schemeClr>
                </a:solidFill>
                <a:latin typeface="Times New Roman" pitchFamily="18" charset="0"/>
                <a:cs typeface="Times New Roman" pitchFamily="18" charset="0"/>
              </a:rPr>
              <a:t>гжельскими игрушками.</a:t>
            </a:r>
            <a:endParaRPr lang="ru-RU" sz="2400" i="1" dirty="0" smtClean="0">
              <a:solidFill>
                <a:schemeClr val="accent1">
                  <a:lumMod val="75000"/>
                </a:schemeClr>
              </a:solidFill>
              <a:latin typeface="Times New Roman" pitchFamily="18" charset="0"/>
              <a:cs typeface="Times New Roman" pitchFamily="18" charset="0"/>
            </a:endParaRPr>
          </a:p>
          <a:p>
            <a:pPr>
              <a:buNone/>
            </a:pPr>
            <a:endParaRPr lang="ru-RU" sz="2400" i="1" dirty="0" smtClean="0">
              <a:solidFill>
                <a:schemeClr val="accent1">
                  <a:lumMod val="75000"/>
                </a:schemeClr>
              </a:solidFill>
              <a:latin typeface="Times New Roman" pitchFamily="18" charset="0"/>
              <a:cs typeface="Times New Roman" pitchFamily="18" charset="0"/>
            </a:endParaRPr>
          </a:p>
          <a:p>
            <a:endParaRPr lang="ru-RU" sz="2400" i="1" dirty="0" smtClean="0">
              <a:solidFill>
                <a:schemeClr val="accent1">
                  <a:lumMod val="75000"/>
                </a:schemeClr>
              </a:solidFill>
              <a:latin typeface="Times New Roman" pitchFamily="18" charset="0"/>
              <a:cs typeface="Times New Roman" pitchFamily="18" charset="0"/>
            </a:endParaRPr>
          </a:p>
          <a:p>
            <a:endParaRPr lang="ru-RU" dirty="0" smtClean="0"/>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ВИКТОРИЯ\РАБОТА\проэкт\Гжель\гжельские изделия\9.jpg"/>
          <p:cNvPicPr/>
          <p:nvPr/>
        </p:nvPicPr>
        <p:blipFill>
          <a:blip r:embed="rId2" cstate="print"/>
          <a:srcRect/>
          <a:stretch>
            <a:fillRect/>
          </a:stretch>
        </p:blipFill>
        <p:spPr bwMode="auto">
          <a:xfrm>
            <a:off x="5220072" y="260648"/>
            <a:ext cx="749046" cy="720080"/>
          </a:xfrm>
          <a:prstGeom prst="rect">
            <a:avLst/>
          </a:prstGeom>
          <a:noFill/>
          <a:ln w="9525">
            <a:noFill/>
            <a:miter lim="800000"/>
            <a:headEnd/>
            <a:tailEnd/>
          </a:ln>
        </p:spPr>
      </p:pic>
      <p:pic>
        <p:nvPicPr>
          <p:cNvPr id="3" name="Рисунок 2" descr="C:\Users\Администратор\Desktop\ВИКТОРИЯ\РАБОТА\проэкт\Гжель\гжельские изделия\9.jpg"/>
          <p:cNvPicPr/>
          <p:nvPr/>
        </p:nvPicPr>
        <p:blipFill>
          <a:blip r:embed="rId2" cstate="print"/>
          <a:srcRect/>
          <a:stretch>
            <a:fillRect/>
          </a:stretch>
        </p:blipFill>
        <p:spPr bwMode="auto">
          <a:xfrm>
            <a:off x="4211960" y="260648"/>
            <a:ext cx="749046" cy="720080"/>
          </a:xfrm>
          <a:prstGeom prst="rect">
            <a:avLst/>
          </a:prstGeom>
          <a:noFill/>
          <a:ln w="9525">
            <a:noFill/>
            <a:miter lim="800000"/>
            <a:headEnd/>
            <a:tailEnd/>
          </a:ln>
        </p:spPr>
      </p:pic>
      <p:pic>
        <p:nvPicPr>
          <p:cNvPr id="4" name="Рисунок 3" descr="C:\Users\Администратор\Desktop\ВИКТОРИЯ\РАБОТА\проэкт\Гжель\гжельские изделия\9.jpg"/>
          <p:cNvPicPr/>
          <p:nvPr/>
        </p:nvPicPr>
        <p:blipFill>
          <a:blip r:embed="rId2" cstate="print"/>
          <a:srcRect/>
          <a:stretch>
            <a:fillRect/>
          </a:stretch>
        </p:blipFill>
        <p:spPr bwMode="auto">
          <a:xfrm>
            <a:off x="3275856" y="260648"/>
            <a:ext cx="749046" cy="720080"/>
          </a:xfrm>
          <a:prstGeom prst="rect">
            <a:avLst/>
          </a:prstGeom>
          <a:noFill/>
          <a:ln w="9525">
            <a:noFill/>
            <a:miter lim="800000"/>
            <a:headEnd/>
            <a:tailEnd/>
          </a:ln>
        </p:spPr>
      </p:pic>
      <p:pic>
        <p:nvPicPr>
          <p:cNvPr id="5" name="Рисунок 4" descr="C:\Users\Администратор\Desktop\ВИКТОРИЯ\РАБОТА\проэкт\Гжель\гжельские изделия\9.jpg"/>
          <p:cNvPicPr/>
          <p:nvPr/>
        </p:nvPicPr>
        <p:blipFill>
          <a:blip r:embed="rId2" cstate="print"/>
          <a:srcRect/>
          <a:stretch>
            <a:fillRect/>
          </a:stretch>
        </p:blipFill>
        <p:spPr bwMode="auto">
          <a:xfrm>
            <a:off x="2267744" y="260648"/>
            <a:ext cx="749046" cy="720080"/>
          </a:xfrm>
          <a:prstGeom prst="rect">
            <a:avLst/>
          </a:prstGeom>
          <a:noFill/>
          <a:ln w="9525">
            <a:noFill/>
            <a:miter lim="800000"/>
            <a:headEnd/>
            <a:tailEnd/>
          </a:ln>
        </p:spPr>
      </p:pic>
      <p:pic>
        <p:nvPicPr>
          <p:cNvPr id="6" name="Рисунок 5" descr="C:\Users\Администратор\Desktop\ВИКТОРИЯ\РАБОТА\проэкт\Гжель\гжельские изделия\9.jpg"/>
          <p:cNvPicPr/>
          <p:nvPr/>
        </p:nvPicPr>
        <p:blipFill>
          <a:blip r:embed="rId2" cstate="print"/>
          <a:srcRect/>
          <a:stretch>
            <a:fillRect/>
          </a:stretch>
        </p:blipFill>
        <p:spPr bwMode="auto">
          <a:xfrm>
            <a:off x="1259632" y="260648"/>
            <a:ext cx="749046" cy="720080"/>
          </a:xfrm>
          <a:prstGeom prst="rect">
            <a:avLst/>
          </a:prstGeom>
          <a:noFill/>
          <a:ln w="9525">
            <a:noFill/>
            <a:miter lim="800000"/>
            <a:headEnd/>
            <a:tailEnd/>
          </a:ln>
        </p:spPr>
      </p:pic>
      <p:pic>
        <p:nvPicPr>
          <p:cNvPr id="7" name="Рисунок 6" descr="C:\Users\Администратор\Desktop\ВИКТОРИЯ\РАБОТА\проэкт\Гжель\гжельские изделия\9.jpg"/>
          <p:cNvPicPr/>
          <p:nvPr/>
        </p:nvPicPr>
        <p:blipFill>
          <a:blip r:embed="rId2" cstate="print"/>
          <a:srcRect/>
          <a:stretch>
            <a:fillRect/>
          </a:stretch>
        </p:blipFill>
        <p:spPr bwMode="auto">
          <a:xfrm>
            <a:off x="179512" y="980728"/>
            <a:ext cx="749046" cy="720080"/>
          </a:xfrm>
          <a:prstGeom prst="rect">
            <a:avLst/>
          </a:prstGeom>
          <a:noFill/>
          <a:ln w="9525">
            <a:noFill/>
            <a:miter lim="800000"/>
            <a:headEnd/>
            <a:tailEnd/>
          </a:ln>
        </p:spPr>
      </p:pic>
      <p:pic>
        <p:nvPicPr>
          <p:cNvPr id="8" name="Рисунок 7" descr="C:\Users\Администратор\Desktop\ВИКТОРИЯ\РАБОТА\проэкт\Гжель\гжельские изделия\9.jpg"/>
          <p:cNvPicPr/>
          <p:nvPr/>
        </p:nvPicPr>
        <p:blipFill>
          <a:blip r:embed="rId2" cstate="print"/>
          <a:srcRect/>
          <a:stretch>
            <a:fillRect/>
          </a:stretch>
        </p:blipFill>
        <p:spPr bwMode="auto">
          <a:xfrm>
            <a:off x="179512" y="260648"/>
            <a:ext cx="749046" cy="720080"/>
          </a:xfrm>
          <a:prstGeom prst="rect">
            <a:avLst/>
          </a:prstGeom>
          <a:noFill/>
          <a:ln w="9525">
            <a:noFill/>
            <a:miter lim="800000"/>
            <a:headEnd/>
            <a:tailEnd/>
          </a:ln>
        </p:spPr>
      </p:pic>
      <p:pic>
        <p:nvPicPr>
          <p:cNvPr id="9" name="Рисунок 8" descr="C:\Users\Администратор\Desktop\ВИКТОРИЯ\РАБОТА\проэкт\Гжель\гжельские изделия\9.jpg"/>
          <p:cNvPicPr/>
          <p:nvPr/>
        </p:nvPicPr>
        <p:blipFill>
          <a:blip r:embed="rId2" cstate="print"/>
          <a:srcRect/>
          <a:stretch>
            <a:fillRect/>
          </a:stretch>
        </p:blipFill>
        <p:spPr bwMode="auto">
          <a:xfrm>
            <a:off x="6228184" y="260648"/>
            <a:ext cx="749046" cy="720080"/>
          </a:xfrm>
          <a:prstGeom prst="rect">
            <a:avLst/>
          </a:prstGeom>
          <a:noFill/>
          <a:ln w="9525">
            <a:noFill/>
            <a:miter lim="800000"/>
            <a:headEnd/>
            <a:tailEnd/>
          </a:ln>
        </p:spPr>
      </p:pic>
      <p:pic>
        <p:nvPicPr>
          <p:cNvPr id="10" name="Рисунок 9" descr="http://www.1000dosok.ru/s/23-05-5905356.jpg"/>
          <p:cNvPicPr/>
          <p:nvPr/>
        </p:nvPicPr>
        <p:blipFill>
          <a:blip r:embed="rId3" cstate="print"/>
          <a:srcRect/>
          <a:stretch>
            <a:fillRect/>
          </a:stretch>
        </p:blipFill>
        <p:spPr bwMode="auto">
          <a:xfrm>
            <a:off x="1259632" y="980728"/>
            <a:ext cx="720080" cy="720080"/>
          </a:xfrm>
          <a:prstGeom prst="rect">
            <a:avLst/>
          </a:prstGeom>
          <a:noFill/>
          <a:ln w="9525">
            <a:noFill/>
            <a:miter lim="800000"/>
            <a:headEnd/>
            <a:tailEnd/>
          </a:ln>
        </p:spPr>
      </p:pic>
      <p:pic>
        <p:nvPicPr>
          <p:cNvPr id="11" name="Рисунок 10" descr="http://www.1000dosok.ru/s/23-05-5905356.jpg"/>
          <p:cNvPicPr/>
          <p:nvPr/>
        </p:nvPicPr>
        <p:blipFill>
          <a:blip r:embed="rId3" cstate="print"/>
          <a:srcRect/>
          <a:stretch>
            <a:fillRect/>
          </a:stretch>
        </p:blipFill>
        <p:spPr bwMode="auto">
          <a:xfrm>
            <a:off x="7164288" y="260648"/>
            <a:ext cx="720080" cy="720080"/>
          </a:xfrm>
          <a:prstGeom prst="rect">
            <a:avLst/>
          </a:prstGeom>
          <a:noFill/>
          <a:ln w="9525">
            <a:noFill/>
            <a:miter lim="800000"/>
            <a:headEnd/>
            <a:tailEnd/>
          </a:ln>
        </p:spPr>
      </p:pic>
      <p:pic>
        <p:nvPicPr>
          <p:cNvPr id="12" name="Рисунок 11" descr="http://www.1000dosok.ru/s/23-05-5905356.jpg"/>
          <p:cNvPicPr/>
          <p:nvPr/>
        </p:nvPicPr>
        <p:blipFill>
          <a:blip r:embed="rId3" cstate="print"/>
          <a:srcRect/>
          <a:stretch>
            <a:fillRect/>
          </a:stretch>
        </p:blipFill>
        <p:spPr bwMode="auto">
          <a:xfrm>
            <a:off x="8100392" y="260648"/>
            <a:ext cx="720080" cy="720080"/>
          </a:xfrm>
          <a:prstGeom prst="rect">
            <a:avLst/>
          </a:prstGeom>
          <a:noFill/>
          <a:ln w="9525">
            <a:noFill/>
            <a:miter lim="800000"/>
            <a:headEnd/>
            <a:tailEnd/>
          </a:ln>
        </p:spPr>
      </p:pic>
      <p:pic>
        <p:nvPicPr>
          <p:cNvPr id="13" name="Рисунок 12" descr="http://www.1000dosok.ru/s/23-05-5905356.jpg"/>
          <p:cNvPicPr/>
          <p:nvPr/>
        </p:nvPicPr>
        <p:blipFill>
          <a:blip r:embed="rId3" cstate="print"/>
          <a:srcRect/>
          <a:stretch>
            <a:fillRect/>
          </a:stretch>
        </p:blipFill>
        <p:spPr bwMode="auto">
          <a:xfrm>
            <a:off x="7164288" y="980728"/>
            <a:ext cx="720080" cy="720080"/>
          </a:xfrm>
          <a:prstGeom prst="rect">
            <a:avLst/>
          </a:prstGeom>
          <a:noFill/>
          <a:ln w="9525">
            <a:noFill/>
            <a:miter lim="800000"/>
            <a:headEnd/>
            <a:tailEnd/>
          </a:ln>
        </p:spPr>
      </p:pic>
      <p:pic>
        <p:nvPicPr>
          <p:cNvPr id="14" name="Рисунок 13" descr="http://www.1000dosok.ru/s/23-05-5905356.jpg"/>
          <p:cNvPicPr/>
          <p:nvPr/>
        </p:nvPicPr>
        <p:blipFill>
          <a:blip r:embed="rId3" cstate="print"/>
          <a:srcRect/>
          <a:stretch>
            <a:fillRect/>
          </a:stretch>
        </p:blipFill>
        <p:spPr bwMode="auto">
          <a:xfrm>
            <a:off x="1979712" y="1916832"/>
            <a:ext cx="720080" cy="720080"/>
          </a:xfrm>
          <a:prstGeom prst="rect">
            <a:avLst/>
          </a:prstGeom>
          <a:noFill/>
          <a:ln w="9525">
            <a:noFill/>
            <a:miter lim="800000"/>
            <a:headEnd/>
            <a:tailEnd/>
          </a:ln>
        </p:spPr>
      </p:pic>
      <p:pic>
        <p:nvPicPr>
          <p:cNvPr id="15" name="Рисунок 14" descr="http://www.1000dosok.ru/s/23-05-5905356.jpg"/>
          <p:cNvPicPr/>
          <p:nvPr/>
        </p:nvPicPr>
        <p:blipFill>
          <a:blip r:embed="rId3" cstate="print"/>
          <a:srcRect/>
          <a:stretch>
            <a:fillRect/>
          </a:stretch>
        </p:blipFill>
        <p:spPr bwMode="auto">
          <a:xfrm>
            <a:off x="1115616" y="1916832"/>
            <a:ext cx="720080" cy="720080"/>
          </a:xfrm>
          <a:prstGeom prst="rect">
            <a:avLst/>
          </a:prstGeom>
          <a:noFill/>
          <a:ln w="9525">
            <a:noFill/>
            <a:miter lim="800000"/>
            <a:headEnd/>
            <a:tailEnd/>
          </a:ln>
        </p:spPr>
      </p:pic>
      <p:pic>
        <p:nvPicPr>
          <p:cNvPr id="16" name="Рисунок 15" descr="http://www.1000dosok.ru/s/23-05-5905356.jpg"/>
          <p:cNvPicPr/>
          <p:nvPr/>
        </p:nvPicPr>
        <p:blipFill>
          <a:blip r:embed="rId3" cstate="print"/>
          <a:srcRect/>
          <a:stretch>
            <a:fillRect/>
          </a:stretch>
        </p:blipFill>
        <p:spPr bwMode="auto">
          <a:xfrm>
            <a:off x="251520" y="1916832"/>
            <a:ext cx="720080" cy="720080"/>
          </a:xfrm>
          <a:prstGeom prst="rect">
            <a:avLst/>
          </a:prstGeom>
          <a:noFill/>
          <a:ln w="9525">
            <a:noFill/>
            <a:miter lim="800000"/>
            <a:headEnd/>
            <a:tailEnd/>
          </a:ln>
        </p:spPr>
      </p:pic>
      <p:pic>
        <p:nvPicPr>
          <p:cNvPr id="17" name="Рисунок 16" descr="C:\Users\Администратор\Desktop\ВИКТОРИЯ\РАБОТА\проэкт\Гжель\гжельские изделия\16.JPG"/>
          <p:cNvPicPr/>
          <p:nvPr/>
        </p:nvPicPr>
        <p:blipFill>
          <a:blip r:embed="rId4" cstate="print"/>
          <a:srcRect/>
          <a:stretch>
            <a:fillRect/>
          </a:stretch>
        </p:blipFill>
        <p:spPr bwMode="auto">
          <a:xfrm>
            <a:off x="2267744" y="980728"/>
            <a:ext cx="720080" cy="720080"/>
          </a:xfrm>
          <a:prstGeom prst="rect">
            <a:avLst/>
          </a:prstGeom>
          <a:noFill/>
          <a:ln w="9525">
            <a:noFill/>
            <a:miter lim="800000"/>
            <a:headEnd/>
            <a:tailEnd/>
          </a:ln>
        </p:spPr>
      </p:pic>
      <p:pic>
        <p:nvPicPr>
          <p:cNvPr id="18" name="Рисунок 17" descr="C:\Users\Администратор\Desktop\ВИКТОРИЯ\РАБОТА\проэкт\Гжель\гжельские изделия\16.JPG"/>
          <p:cNvPicPr/>
          <p:nvPr/>
        </p:nvPicPr>
        <p:blipFill>
          <a:blip r:embed="rId4" cstate="print"/>
          <a:srcRect/>
          <a:stretch>
            <a:fillRect/>
          </a:stretch>
        </p:blipFill>
        <p:spPr bwMode="auto">
          <a:xfrm>
            <a:off x="5004048" y="3861048"/>
            <a:ext cx="720080" cy="720080"/>
          </a:xfrm>
          <a:prstGeom prst="rect">
            <a:avLst/>
          </a:prstGeom>
          <a:noFill/>
          <a:ln w="9525">
            <a:noFill/>
            <a:miter lim="800000"/>
            <a:headEnd/>
            <a:tailEnd/>
          </a:ln>
        </p:spPr>
      </p:pic>
      <p:pic>
        <p:nvPicPr>
          <p:cNvPr id="19" name="Рисунок 18" descr="C:\Users\Администратор\Desktop\ВИКТОРИЯ\РАБОТА\проэкт\Гжель\гжельские изделия\16.JPG"/>
          <p:cNvPicPr/>
          <p:nvPr/>
        </p:nvPicPr>
        <p:blipFill>
          <a:blip r:embed="rId4" cstate="print"/>
          <a:srcRect/>
          <a:stretch>
            <a:fillRect/>
          </a:stretch>
        </p:blipFill>
        <p:spPr bwMode="auto">
          <a:xfrm>
            <a:off x="4644008" y="1916832"/>
            <a:ext cx="720080" cy="720080"/>
          </a:xfrm>
          <a:prstGeom prst="rect">
            <a:avLst/>
          </a:prstGeom>
          <a:noFill/>
          <a:ln w="9525">
            <a:noFill/>
            <a:miter lim="800000"/>
            <a:headEnd/>
            <a:tailEnd/>
          </a:ln>
        </p:spPr>
      </p:pic>
      <p:pic>
        <p:nvPicPr>
          <p:cNvPr id="20" name="Рисунок 19" descr="C:\Users\Администратор\Desktop\ВИКТОРИЯ\РАБОТА\проэкт\Гжель\гжельские изделия\16.JPG"/>
          <p:cNvPicPr/>
          <p:nvPr/>
        </p:nvPicPr>
        <p:blipFill>
          <a:blip r:embed="rId4" cstate="print"/>
          <a:srcRect/>
          <a:stretch>
            <a:fillRect/>
          </a:stretch>
        </p:blipFill>
        <p:spPr bwMode="auto">
          <a:xfrm>
            <a:off x="2843808" y="1916832"/>
            <a:ext cx="720080" cy="720080"/>
          </a:xfrm>
          <a:prstGeom prst="rect">
            <a:avLst/>
          </a:prstGeom>
          <a:noFill/>
          <a:ln w="9525">
            <a:noFill/>
            <a:miter lim="800000"/>
            <a:headEnd/>
            <a:tailEnd/>
          </a:ln>
        </p:spPr>
      </p:pic>
      <p:pic>
        <p:nvPicPr>
          <p:cNvPr id="21" name="Рисунок 20" descr="C:\Users\Администратор\Desktop\ВИКТОРИЯ\РАБОТА\проэкт\Гжель\гжельские изделия\16.JPG"/>
          <p:cNvPicPr/>
          <p:nvPr/>
        </p:nvPicPr>
        <p:blipFill>
          <a:blip r:embed="rId4" cstate="print"/>
          <a:srcRect/>
          <a:stretch>
            <a:fillRect/>
          </a:stretch>
        </p:blipFill>
        <p:spPr bwMode="auto">
          <a:xfrm>
            <a:off x="1115616" y="3861048"/>
            <a:ext cx="720080" cy="720080"/>
          </a:xfrm>
          <a:prstGeom prst="rect">
            <a:avLst/>
          </a:prstGeom>
          <a:noFill/>
          <a:ln w="9525">
            <a:noFill/>
            <a:miter lim="800000"/>
            <a:headEnd/>
            <a:tailEnd/>
          </a:ln>
        </p:spPr>
      </p:pic>
      <p:pic>
        <p:nvPicPr>
          <p:cNvPr id="22" name="Рисунок 21" descr="C:\Users\Администратор\Desktop\ВИКТОРИЯ\РАБОТА\проэкт\Гжель\гжельские изделия\16.JPG"/>
          <p:cNvPicPr/>
          <p:nvPr/>
        </p:nvPicPr>
        <p:blipFill>
          <a:blip r:embed="rId4" cstate="print"/>
          <a:srcRect/>
          <a:stretch>
            <a:fillRect/>
          </a:stretch>
        </p:blipFill>
        <p:spPr bwMode="auto">
          <a:xfrm>
            <a:off x="179512" y="3861048"/>
            <a:ext cx="720080" cy="720080"/>
          </a:xfrm>
          <a:prstGeom prst="rect">
            <a:avLst/>
          </a:prstGeom>
          <a:noFill/>
          <a:ln w="9525">
            <a:noFill/>
            <a:miter lim="800000"/>
            <a:headEnd/>
            <a:tailEnd/>
          </a:ln>
        </p:spPr>
      </p:pic>
      <p:pic>
        <p:nvPicPr>
          <p:cNvPr id="23" name="Рисунок 22" descr="C:\Users\Администратор\Desktop\ВИКТОРИЯ\РАБОТА\проэкт\Гжель\гжельские изделия\16.JPG"/>
          <p:cNvPicPr/>
          <p:nvPr/>
        </p:nvPicPr>
        <p:blipFill>
          <a:blip r:embed="rId4" cstate="print"/>
          <a:srcRect/>
          <a:stretch>
            <a:fillRect/>
          </a:stretch>
        </p:blipFill>
        <p:spPr bwMode="auto">
          <a:xfrm>
            <a:off x="8100392" y="980728"/>
            <a:ext cx="720080" cy="720080"/>
          </a:xfrm>
          <a:prstGeom prst="rect">
            <a:avLst/>
          </a:prstGeom>
          <a:noFill/>
          <a:ln w="9525">
            <a:noFill/>
            <a:miter lim="800000"/>
            <a:headEnd/>
            <a:tailEnd/>
          </a:ln>
        </p:spPr>
      </p:pic>
      <p:pic>
        <p:nvPicPr>
          <p:cNvPr id="24" name="Рисунок 23" descr="C:\Users\Администратор\Desktop\ВИКТОРИЯ\РАБОТА\проэкт\Гжель\гжельские изделия\4.jpg"/>
          <p:cNvPicPr/>
          <p:nvPr/>
        </p:nvPicPr>
        <p:blipFill>
          <a:blip r:embed="rId5" cstate="print"/>
          <a:srcRect/>
          <a:stretch>
            <a:fillRect/>
          </a:stretch>
        </p:blipFill>
        <p:spPr bwMode="auto">
          <a:xfrm>
            <a:off x="1979712" y="2636912"/>
            <a:ext cx="720080" cy="720080"/>
          </a:xfrm>
          <a:prstGeom prst="rect">
            <a:avLst/>
          </a:prstGeom>
          <a:noFill/>
          <a:ln w="9525">
            <a:noFill/>
            <a:miter lim="800000"/>
            <a:headEnd/>
            <a:tailEnd/>
          </a:ln>
        </p:spPr>
      </p:pic>
      <p:pic>
        <p:nvPicPr>
          <p:cNvPr id="25" name="Рисунок 24" descr="C:\Users\Администратор\Desktop\ВИКТОРИЯ\РАБОТА\проэкт\Гжель\гжельские изделия\4.jpg"/>
          <p:cNvPicPr/>
          <p:nvPr/>
        </p:nvPicPr>
        <p:blipFill>
          <a:blip r:embed="rId6" cstate="print"/>
          <a:srcRect/>
          <a:stretch>
            <a:fillRect/>
          </a:stretch>
        </p:blipFill>
        <p:spPr bwMode="auto">
          <a:xfrm>
            <a:off x="5508104" y="1916832"/>
            <a:ext cx="720080" cy="648072"/>
          </a:xfrm>
          <a:prstGeom prst="rect">
            <a:avLst/>
          </a:prstGeom>
          <a:noFill/>
          <a:ln w="9525">
            <a:noFill/>
            <a:miter lim="800000"/>
            <a:headEnd/>
            <a:tailEnd/>
          </a:ln>
        </p:spPr>
      </p:pic>
      <p:pic>
        <p:nvPicPr>
          <p:cNvPr id="26" name="Рисунок 25" descr="C:\Users\Администратор\Desktop\ВИКТОРИЯ\РАБОТА\проэкт\Гжель\гжельские изделия\4.jpg"/>
          <p:cNvPicPr/>
          <p:nvPr/>
        </p:nvPicPr>
        <p:blipFill>
          <a:blip r:embed="rId5" cstate="print"/>
          <a:srcRect/>
          <a:stretch>
            <a:fillRect/>
          </a:stretch>
        </p:blipFill>
        <p:spPr bwMode="auto">
          <a:xfrm>
            <a:off x="5220072" y="980728"/>
            <a:ext cx="720080" cy="720080"/>
          </a:xfrm>
          <a:prstGeom prst="rect">
            <a:avLst/>
          </a:prstGeom>
          <a:noFill/>
          <a:ln w="9525">
            <a:noFill/>
            <a:miter lim="800000"/>
            <a:headEnd/>
            <a:tailEnd/>
          </a:ln>
        </p:spPr>
      </p:pic>
      <p:pic>
        <p:nvPicPr>
          <p:cNvPr id="27" name="Рисунок 26" descr="C:\Users\Администратор\Desktop\ВИКТОРИЯ\РАБОТА\проэкт\Гжель\гжельские изделия\4.jpg"/>
          <p:cNvPicPr/>
          <p:nvPr/>
        </p:nvPicPr>
        <p:blipFill>
          <a:blip r:embed="rId5" cstate="print"/>
          <a:srcRect/>
          <a:stretch>
            <a:fillRect/>
          </a:stretch>
        </p:blipFill>
        <p:spPr bwMode="auto">
          <a:xfrm>
            <a:off x="3779912" y="1916832"/>
            <a:ext cx="720080" cy="720080"/>
          </a:xfrm>
          <a:prstGeom prst="rect">
            <a:avLst/>
          </a:prstGeom>
          <a:noFill/>
          <a:ln w="9525">
            <a:noFill/>
            <a:miter lim="800000"/>
            <a:headEnd/>
            <a:tailEnd/>
          </a:ln>
        </p:spPr>
      </p:pic>
      <p:pic>
        <p:nvPicPr>
          <p:cNvPr id="28" name="Рисунок 27" descr="C:\Users\Администратор\Desktop\ВИКТОРИЯ\РАБОТА\проэкт\Гжель\гжельские изделия\4.jpg"/>
          <p:cNvPicPr/>
          <p:nvPr/>
        </p:nvPicPr>
        <p:blipFill>
          <a:blip r:embed="rId7" cstate="print"/>
          <a:srcRect/>
          <a:stretch>
            <a:fillRect/>
          </a:stretch>
        </p:blipFill>
        <p:spPr bwMode="auto">
          <a:xfrm>
            <a:off x="8244408" y="2564904"/>
            <a:ext cx="720080" cy="792088"/>
          </a:xfrm>
          <a:prstGeom prst="rect">
            <a:avLst/>
          </a:prstGeom>
          <a:noFill/>
          <a:ln w="9525">
            <a:noFill/>
            <a:miter lim="800000"/>
            <a:headEnd/>
            <a:tailEnd/>
          </a:ln>
        </p:spPr>
      </p:pic>
      <p:pic>
        <p:nvPicPr>
          <p:cNvPr id="29" name="Рисунок 28" descr="C:\Users\Администратор\Desktop\ВИКТОРИЯ\РАБОТА\проэкт\Гжель\гжельские изделия\4.jpg"/>
          <p:cNvPicPr/>
          <p:nvPr/>
        </p:nvPicPr>
        <p:blipFill>
          <a:blip r:embed="rId8" cstate="print"/>
          <a:srcRect/>
          <a:stretch>
            <a:fillRect/>
          </a:stretch>
        </p:blipFill>
        <p:spPr bwMode="auto">
          <a:xfrm>
            <a:off x="8244408" y="1916832"/>
            <a:ext cx="720080" cy="675512"/>
          </a:xfrm>
          <a:prstGeom prst="rect">
            <a:avLst/>
          </a:prstGeom>
          <a:noFill/>
          <a:ln w="9525">
            <a:noFill/>
            <a:miter lim="800000"/>
            <a:headEnd/>
            <a:tailEnd/>
          </a:ln>
        </p:spPr>
      </p:pic>
      <p:pic>
        <p:nvPicPr>
          <p:cNvPr id="30" name="Рисунок 29" descr="C:\Users\Администратор\Desktop\ВИКТОРИЯ\РАБОТА\проэкт\Гжель\гжельские изделия\4.jpg"/>
          <p:cNvPicPr/>
          <p:nvPr/>
        </p:nvPicPr>
        <p:blipFill>
          <a:blip r:embed="rId9" cstate="print"/>
          <a:srcRect/>
          <a:stretch>
            <a:fillRect/>
          </a:stretch>
        </p:blipFill>
        <p:spPr bwMode="auto">
          <a:xfrm>
            <a:off x="179512" y="4581128"/>
            <a:ext cx="712215" cy="720080"/>
          </a:xfrm>
          <a:prstGeom prst="rect">
            <a:avLst/>
          </a:prstGeom>
          <a:noFill/>
          <a:ln w="9525">
            <a:noFill/>
            <a:miter lim="800000"/>
            <a:headEnd/>
            <a:tailEnd/>
          </a:ln>
        </p:spPr>
      </p:pic>
      <p:pic>
        <p:nvPicPr>
          <p:cNvPr id="31" name="Рисунок 30" descr="C:\Users\Администратор\Desktop\ВИКТОРИЯ\РАБОТА\проэкт\Гжель\гжельские изделия\8.jpg"/>
          <p:cNvPicPr/>
          <p:nvPr/>
        </p:nvPicPr>
        <p:blipFill>
          <a:blip r:embed="rId10" cstate="print"/>
          <a:srcRect/>
          <a:stretch>
            <a:fillRect/>
          </a:stretch>
        </p:blipFill>
        <p:spPr bwMode="auto">
          <a:xfrm>
            <a:off x="251520" y="2636912"/>
            <a:ext cx="720080" cy="720080"/>
          </a:xfrm>
          <a:prstGeom prst="rect">
            <a:avLst/>
          </a:prstGeom>
          <a:noFill/>
          <a:ln w="9525">
            <a:noFill/>
            <a:miter lim="800000"/>
            <a:headEnd/>
            <a:tailEnd/>
          </a:ln>
        </p:spPr>
      </p:pic>
      <p:pic>
        <p:nvPicPr>
          <p:cNvPr id="32" name="Рисунок 31" descr="C:\Users\Администратор\Desktop\ВИКТОРИЯ\РАБОТА\проэкт\Гжель\гжельские изделия\8.jpg"/>
          <p:cNvPicPr/>
          <p:nvPr/>
        </p:nvPicPr>
        <p:blipFill>
          <a:blip r:embed="rId11" cstate="print"/>
          <a:srcRect/>
          <a:stretch>
            <a:fillRect/>
          </a:stretch>
        </p:blipFill>
        <p:spPr bwMode="auto">
          <a:xfrm>
            <a:off x="3995936" y="3861048"/>
            <a:ext cx="720080" cy="792088"/>
          </a:xfrm>
          <a:prstGeom prst="rect">
            <a:avLst/>
          </a:prstGeom>
          <a:noFill/>
          <a:ln w="9525">
            <a:noFill/>
            <a:miter lim="800000"/>
            <a:headEnd/>
            <a:tailEnd/>
          </a:ln>
        </p:spPr>
      </p:pic>
      <p:pic>
        <p:nvPicPr>
          <p:cNvPr id="33" name="Рисунок 32" descr="C:\Users\Администратор\Desktop\ВИКТОРИЯ\РАБОТА\проэкт\Гжель\гжельские изделия\8.jpg"/>
          <p:cNvPicPr/>
          <p:nvPr/>
        </p:nvPicPr>
        <p:blipFill>
          <a:blip r:embed="rId11" cstate="print"/>
          <a:srcRect/>
          <a:stretch>
            <a:fillRect/>
          </a:stretch>
        </p:blipFill>
        <p:spPr bwMode="auto">
          <a:xfrm>
            <a:off x="3131840" y="4581128"/>
            <a:ext cx="720080" cy="792088"/>
          </a:xfrm>
          <a:prstGeom prst="rect">
            <a:avLst/>
          </a:prstGeom>
          <a:noFill/>
          <a:ln w="9525">
            <a:noFill/>
            <a:miter lim="800000"/>
            <a:headEnd/>
            <a:tailEnd/>
          </a:ln>
        </p:spPr>
      </p:pic>
      <p:pic>
        <p:nvPicPr>
          <p:cNvPr id="34" name="Рисунок 33" descr="C:\Users\Администратор\Desktop\ВИКТОРИЯ\РАБОТА\проэкт\Гжель\гжельские изделия\8.jpg"/>
          <p:cNvPicPr/>
          <p:nvPr/>
        </p:nvPicPr>
        <p:blipFill>
          <a:blip r:embed="rId11" cstate="print"/>
          <a:srcRect/>
          <a:stretch>
            <a:fillRect/>
          </a:stretch>
        </p:blipFill>
        <p:spPr bwMode="auto">
          <a:xfrm>
            <a:off x="3131840" y="3861048"/>
            <a:ext cx="720080" cy="792088"/>
          </a:xfrm>
          <a:prstGeom prst="rect">
            <a:avLst/>
          </a:prstGeom>
          <a:noFill/>
          <a:ln w="9525">
            <a:noFill/>
            <a:miter lim="800000"/>
            <a:headEnd/>
            <a:tailEnd/>
          </a:ln>
        </p:spPr>
      </p:pic>
      <p:pic>
        <p:nvPicPr>
          <p:cNvPr id="35" name="Рисунок 34" descr="C:\Users\Администратор\Desktop\ВИКТОРИЯ\РАБОТА\проэкт\Гжель\гжельские изделия\8.jpg"/>
          <p:cNvPicPr/>
          <p:nvPr/>
        </p:nvPicPr>
        <p:blipFill>
          <a:blip r:embed="rId10" cstate="print"/>
          <a:srcRect/>
          <a:stretch>
            <a:fillRect/>
          </a:stretch>
        </p:blipFill>
        <p:spPr bwMode="auto">
          <a:xfrm>
            <a:off x="2123728" y="3861048"/>
            <a:ext cx="720080" cy="720080"/>
          </a:xfrm>
          <a:prstGeom prst="rect">
            <a:avLst/>
          </a:prstGeom>
          <a:noFill/>
          <a:ln w="9525">
            <a:noFill/>
            <a:miter lim="800000"/>
            <a:headEnd/>
            <a:tailEnd/>
          </a:ln>
        </p:spPr>
      </p:pic>
      <p:pic>
        <p:nvPicPr>
          <p:cNvPr id="36" name="Рисунок 35" descr="C:\Users\Администратор\Desktop\ВИКТОРИЯ\РАБОТА\проэкт\Гжель\гжельские изделия\8.jpg"/>
          <p:cNvPicPr/>
          <p:nvPr/>
        </p:nvPicPr>
        <p:blipFill>
          <a:blip r:embed="rId10" cstate="print"/>
          <a:srcRect/>
          <a:stretch>
            <a:fillRect/>
          </a:stretch>
        </p:blipFill>
        <p:spPr bwMode="auto">
          <a:xfrm>
            <a:off x="6372200" y="1916832"/>
            <a:ext cx="720080" cy="720080"/>
          </a:xfrm>
          <a:prstGeom prst="rect">
            <a:avLst/>
          </a:prstGeom>
          <a:noFill/>
          <a:ln w="9525">
            <a:noFill/>
            <a:miter lim="800000"/>
            <a:headEnd/>
            <a:tailEnd/>
          </a:ln>
        </p:spPr>
      </p:pic>
      <p:pic>
        <p:nvPicPr>
          <p:cNvPr id="37" name="Рисунок 36" descr="C:\Users\Администратор\Desktop\ВИКТОРИЯ\РАБОТА\проэкт\Гжель\гжельские изделия\8.jpg"/>
          <p:cNvPicPr/>
          <p:nvPr/>
        </p:nvPicPr>
        <p:blipFill>
          <a:blip r:embed="rId10" cstate="print"/>
          <a:srcRect/>
          <a:stretch>
            <a:fillRect/>
          </a:stretch>
        </p:blipFill>
        <p:spPr bwMode="auto">
          <a:xfrm>
            <a:off x="2843808" y="2636912"/>
            <a:ext cx="720080" cy="720080"/>
          </a:xfrm>
          <a:prstGeom prst="rect">
            <a:avLst/>
          </a:prstGeom>
          <a:noFill/>
          <a:ln w="9525">
            <a:noFill/>
            <a:miter lim="800000"/>
            <a:headEnd/>
            <a:tailEnd/>
          </a:ln>
        </p:spPr>
      </p:pic>
      <p:pic>
        <p:nvPicPr>
          <p:cNvPr id="38" name="Рисунок 37" descr="C:\Users\Администратор\Desktop\ВИКТОРИЯ\РАБОТА\проэкт\Гжель\гжельские изделия\8.jpg"/>
          <p:cNvPicPr/>
          <p:nvPr/>
        </p:nvPicPr>
        <p:blipFill>
          <a:blip r:embed="rId10" cstate="print"/>
          <a:srcRect/>
          <a:stretch>
            <a:fillRect/>
          </a:stretch>
        </p:blipFill>
        <p:spPr bwMode="auto">
          <a:xfrm>
            <a:off x="3275856" y="980728"/>
            <a:ext cx="720080" cy="720080"/>
          </a:xfrm>
          <a:prstGeom prst="rect">
            <a:avLst/>
          </a:prstGeom>
          <a:noFill/>
          <a:ln w="9525">
            <a:noFill/>
            <a:miter lim="800000"/>
            <a:headEnd/>
            <a:tailEnd/>
          </a:ln>
        </p:spPr>
      </p:pic>
      <p:pic>
        <p:nvPicPr>
          <p:cNvPr id="39" name="Рисунок 38" descr="C:\Users\Администратор\Desktop\ВИКТОРИЯ\РАБОТА\проэкт\Гжель\гжельские изделия\фото\33.jpg"/>
          <p:cNvPicPr/>
          <p:nvPr/>
        </p:nvPicPr>
        <p:blipFill>
          <a:blip r:embed="rId12" cstate="print"/>
          <a:srcRect/>
          <a:stretch>
            <a:fillRect/>
          </a:stretch>
        </p:blipFill>
        <p:spPr bwMode="auto">
          <a:xfrm>
            <a:off x="4644008" y="2636912"/>
            <a:ext cx="720080" cy="720080"/>
          </a:xfrm>
          <a:prstGeom prst="rect">
            <a:avLst/>
          </a:prstGeom>
          <a:noFill/>
          <a:ln w="9525">
            <a:noFill/>
            <a:miter lim="800000"/>
            <a:headEnd/>
            <a:tailEnd/>
          </a:ln>
        </p:spPr>
      </p:pic>
      <p:pic>
        <p:nvPicPr>
          <p:cNvPr id="40" name="Рисунок 39" descr="C:\Users\Администратор\Desktop\ВИКТОРИЯ\РАБОТА\проэкт\Гжель\гжельские изделия\фото\33.jpg"/>
          <p:cNvPicPr/>
          <p:nvPr/>
        </p:nvPicPr>
        <p:blipFill>
          <a:blip r:embed="rId12" cstate="print"/>
          <a:srcRect/>
          <a:stretch>
            <a:fillRect/>
          </a:stretch>
        </p:blipFill>
        <p:spPr bwMode="auto">
          <a:xfrm>
            <a:off x="6372200" y="2636912"/>
            <a:ext cx="720080" cy="720080"/>
          </a:xfrm>
          <a:prstGeom prst="rect">
            <a:avLst/>
          </a:prstGeom>
          <a:noFill/>
          <a:ln w="9525">
            <a:noFill/>
            <a:miter lim="800000"/>
            <a:headEnd/>
            <a:tailEnd/>
          </a:ln>
        </p:spPr>
      </p:pic>
      <p:pic>
        <p:nvPicPr>
          <p:cNvPr id="41" name="Рисунок 40" descr="C:\Users\Администратор\Desktop\ВИКТОРИЯ\РАБОТА\проэкт\Гжель\гжельские изделия\фото\33.jpg"/>
          <p:cNvPicPr/>
          <p:nvPr/>
        </p:nvPicPr>
        <p:blipFill>
          <a:blip r:embed="rId12" cstate="print"/>
          <a:srcRect/>
          <a:stretch>
            <a:fillRect/>
          </a:stretch>
        </p:blipFill>
        <p:spPr bwMode="auto">
          <a:xfrm>
            <a:off x="4211960" y="980728"/>
            <a:ext cx="720080" cy="720080"/>
          </a:xfrm>
          <a:prstGeom prst="rect">
            <a:avLst/>
          </a:prstGeom>
          <a:noFill/>
          <a:ln w="9525">
            <a:noFill/>
            <a:miter lim="800000"/>
            <a:headEnd/>
            <a:tailEnd/>
          </a:ln>
        </p:spPr>
      </p:pic>
      <p:pic>
        <p:nvPicPr>
          <p:cNvPr id="42" name="Рисунок 41" descr="C:\Users\Администратор\Desktop\ВИКТОРИЯ\РАБОТА\проэкт\Гжель\гжельские изделия\фото\33.jpg"/>
          <p:cNvPicPr/>
          <p:nvPr/>
        </p:nvPicPr>
        <p:blipFill>
          <a:blip r:embed="rId12" cstate="print"/>
          <a:srcRect/>
          <a:stretch>
            <a:fillRect/>
          </a:stretch>
        </p:blipFill>
        <p:spPr bwMode="auto">
          <a:xfrm>
            <a:off x="3779912" y="2636912"/>
            <a:ext cx="720080" cy="720080"/>
          </a:xfrm>
          <a:prstGeom prst="rect">
            <a:avLst/>
          </a:prstGeom>
          <a:noFill/>
          <a:ln w="9525">
            <a:noFill/>
            <a:miter lim="800000"/>
            <a:headEnd/>
            <a:tailEnd/>
          </a:ln>
        </p:spPr>
      </p:pic>
      <p:pic>
        <p:nvPicPr>
          <p:cNvPr id="43" name="Рисунок 42" descr="C:\Users\Администратор\Desktop\ВИКТОРИЯ\РАБОТА\проэкт\Гжель\гжельские изделия\фото\33.jpg"/>
          <p:cNvPicPr/>
          <p:nvPr/>
        </p:nvPicPr>
        <p:blipFill>
          <a:blip r:embed="rId12" cstate="print"/>
          <a:srcRect/>
          <a:stretch>
            <a:fillRect/>
          </a:stretch>
        </p:blipFill>
        <p:spPr bwMode="auto">
          <a:xfrm>
            <a:off x="6012160" y="3861048"/>
            <a:ext cx="720080" cy="720080"/>
          </a:xfrm>
          <a:prstGeom prst="rect">
            <a:avLst/>
          </a:prstGeom>
          <a:noFill/>
          <a:ln w="9525">
            <a:noFill/>
            <a:miter lim="800000"/>
            <a:headEnd/>
            <a:tailEnd/>
          </a:ln>
        </p:spPr>
      </p:pic>
      <p:pic>
        <p:nvPicPr>
          <p:cNvPr id="44" name="Рисунок 43" descr="C:\Users\Администратор\Desktop\ВИКТОРИЯ\РАБОТА\проэкт\Гжель\гжельские изделия\фото\33.jpg"/>
          <p:cNvPicPr/>
          <p:nvPr/>
        </p:nvPicPr>
        <p:blipFill>
          <a:blip r:embed="rId12" cstate="print"/>
          <a:srcRect/>
          <a:stretch>
            <a:fillRect/>
          </a:stretch>
        </p:blipFill>
        <p:spPr bwMode="auto">
          <a:xfrm>
            <a:off x="6012160" y="4581128"/>
            <a:ext cx="720080" cy="720080"/>
          </a:xfrm>
          <a:prstGeom prst="rect">
            <a:avLst/>
          </a:prstGeom>
          <a:noFill/>
          <a:ln w="9525">
            <a:noFill/>
            <a:miter lim="800000"/>
            <a:headEnd/>
            <a:tailEnd/>
          </a:ln>
        </p:spPr>
      </p:pic>
      <p:pic>
        <p:nvPicPr>
          <p:cNvPr id="45" name="Рисунок 44" descr="C:\Users\Администратор\Desktop\ВИКТОРИЯ\РАБОТА\проэкт\Гжель\гжельские изделия\фото\33.jpg"/>
          <p:cNvPicPr/>
          <p:nvPr/>
        </p:nvPicPr>
        <p:blipFill>
          <a:blip r:embed="rId12" cstate="print"/>
          <a:srcRect/>
          <a:stretch>
            <a:fillRect/>
          </a:stretch>
        </p:blipFill>
        <p:spPr bwMode="auto">
          <a:xfrm>
            <a:off x="1115616" y="2636912"/>
            <a:ext cx="720080" cy="720080"/>
          </a:xfrm>
          <a:prstGeom prst="rect">
            <a:avLst/>
          </a:prstGeom>
          <a:noFill/>
          <a:ln w="9525">
            <a:noFill/>
            <a:miter lim="800000"/>
            <a:headEnd/>
            <a:tailEnd/>
          </a:ln>
        </p:spPr>
      </p:pic>
      <p:pic>
        <p:nvPicPr>
          <p:cNvPr id="46" name="Рисунок 45" descr="C:\Users\Администратор\Desktop\история гжели\1096345.jpg"/>
          <p:cNvPicPr/>
          <p:nvPr/>
        </p:nvPicPr>
        <p:blipFill>
          <a:blip r:embed="rId13" cstate="print"/>
          <a:srcRect/>
          <a:stretch>
            <a:fillRect/>
          </a:stretch>
        </p:blipFill>
        <p:spPr bwMode="auto">
          <a:xfrm>
            <a:off x="7308304" y="1916832"/>
            <a:ext cx="694182" cy="720080"/>
          </a:xfrm>
          <a:prstGeom prst="rect">
            <a:avLst/>
          </a:prstGeom>
          <a:noFill/>
          <a:ln w="9525">
            <a:noFill/>
            <a:miter lim="800000"/>
            <a:headEnd/>
            <a:tailEnd/>
          </a:ln>
        </p:spPr>
      </p:pic>
      <p:pic>
        <p:nvPicPr>
          <p:cNvPr id="47" name="Рисунок 46" descr="C:\Users\Администратор\Desktop\история гжели\1096345.jpg"/>
          <p:cNvPicPr/>
          <p:nvPr/>
        </p:nvPicPr>
        <p:blipFill>
          <a:blip r:embed="rId13" cstate="print"/>
          <a:srcRect/>
          <a:stretch>
            <a:fillRect/>
          </a:stretch>
        </p:blipFill>
        <p:spPr bwMode="auto">
          <a:xfrm>
            <a:off x="1115616" y="4581128"/>
            <a:ext cx="694182" cy="720080"/>
          </a:xfrm>
          <a:prstGeom prst="rect">
            <a:avLst/>
          </a:prstGeom>
          <a:noFill/>
          <a:ln w="9525">
            <a:noFill/>
            <a:miter lim="800000"/>
            <a:headEnd/>
            <a:tailEnd/>
          </a:ln>
        </p:spPr>
      </p:pic>
      <p:pic>
        <p:nvPicPr>
          <p:cNvPr id="48" name="Рисунок 47" descr="C:\Users\Администратор\Desktop\история гжели\1096345.jpg"/>
          <p:cNvPicPr/>
          <p:nvPr/>
        </p:nvPicPr>
        <p:blipFill>
          <a:blip r:embed="rId13" cstate="print"/>
          <a:srcRect/>
          <a:stretch>
            <a:fillRect/>
          </a:stretch>
        </p:blipFill>
        <p:spPr bwMode="auto">
          <a:xfrm>
            <a:off x="2123728" y="4581128"/>
            <a:ext cx="694182" cy="720080"/>
          </a:xfrm>
          <a:prstGeom prst="rect">
            <a:avLst/>
          </a:prstGeom>
          <a:noFill/>
          <a:ln w="9525">
            <a:noFill/>
            <a:miter lim="800000"/>
            <a:headEnd/>
            <a:tailEnd/>
          </a:ln>
        </p:spPr>
      </p:pic>
      <p:pic>
        <p:nvPicPr>
          <p:cNvPr id="49" name="Рисунок 48" descr="C:\Users\Администратор\Desktop\история гжели\1096345.jpg"/>
          <p:cNvPicPr/>
          <p:nvPr/>
        </p:nvPicPr>
        <p:blipFill>
          <a:blip r:embed="rId14" cstate="print"/>
          <a:srcRect/>
          <a:stretch>
            <a:fillRect/>
          </a:stretch>
        </p:blipFill>
        <p:spPr bwMode="auto">
          <a:xfrm>
            <a:off x="6228184" y="980728"/>
            <a:ext cx="720080" cy="720080"/>
          </a:xfrm>
          <a:prstGeom prst="rect">
            <a:avLst/>
          </a:prstGeom>
          <a:noFill/>
          <a:ln w="9525">
            <a:noFill/>
            <a:miter lim="800000"/>
            <a:headEnd/>
            <a:tailEnd/>
          </a:ln>
        </p:spPr>
      </p:pic>
      <p:pic>
        <p:nvPicPr>
          <p:cNvPr id="50" name="Рисунок 49" descr="C:\Users\Администратор\Desktop\ВИКТОРИЯ\РАБОТА\проэкт\Гжель\гжельские изделия\16.JPG"/>
          <p:cNvPicPr/>
          <p:nvPr/>
        </p:nvPicPr>
        <p:blipFill>
          <a:blip r:embed="rId4" cstate="print"/>
          <a:srcRect/>
          <a:stretch>
            <a:fillRect/>
          </a:stretch>
        </p:blipFill>
        <p:spPr bwMode="auto">
          <a:xfrm>
            <a:off x="5004048" y="4581128"/>
            <a:ext cx="720080" cy="720080"/>
          </a:xfrm>
          <a:prstGeom prst="rect">
            <a:avLst/>
          </a:prstGeom>
          <a:noFill/>
          <a:ln w="9525">
            <a:noFill/>
            <a:miter lim="800000"/>
            <a:headEnd/>
            <a:tailEnd/>
          </a:ln>
        </p:spPr>
      </p:pic>
      <p:pic>
        <p:nvPicPr>
          <p:cNvPr id="51" name="Рисунок 50" descr="C:\Users\Администратор\Desktop\ВИКТОРИЯ\РАБОТА\проэкт\Гжель\гжельские изделия\4.jpg"/>
          <p:cNvPicPr/>
          <p:nvPr/>
        </p:nvPicPr>
        <p:blipFill>
          <a:blip r:embed="rId6" cstate="print"/>
          <a:srcRect/>
          <a:stretch>
            <a:fillRect/>
          </a:stretch>
        </p:blipFill>
        <p:spPr bwMode="auto">
          <a:xfrm>
            <a:off x="3995936" y="4653136"/>
            <a:ext cx="720080" cy="648072"/>
          </a:xfrm>
          <a:prstGeom prst="rect">
            <a:avLst/>
          </a:prstGeom>
          <a:noFill/>
          <a:ln w="9525">
            <a:noFill/>
            <a:miter lim="800000"/>
            <a:headEnd/>
            <a:tailEnd/>
          </a:ln>
        </p:spPr>
      </p:pic>
      <p:pic>
        <p:nvPicPr>
          <p:cNvPr id="53" name="Рисунок 52" descr="C:\Users\Администратор\Desktop\ВИКТОРИЯ\РАБОТА\проэкт\Гжель\гжельские изделия\фото\33.jpg"/>
          <p:cNvPicPr/>
          <p:nvPr/>
        </p:nvPicPr>
        <p:blipFill>
          <a:blip r:embed="rId12" cstate="print"/>
          <a:srcRect/>
          <a:stretch>
            <a:fillRect/>
          </a:stretch>
        </p:blipFill>
        <p:spPr bwMode="auto">
          <a:xfrm>
            <a:off x="7020272" y="3861048"/>
            <a:ext cx="720080" cy="720080"/>
          </a:xfrm>
          <a:prstGeom prst="rect">
            <a:avLst/>
          </a:prstGeom>
          <a:noFill/>
          <a:ln w="9525">
            <a:noFill/>
            <a:miter lim="800000"/>
            <a:headEnd/>
            <a:tailEnd/>
          </a:ln>
        </p:spPr>
      </p:pic>
      <p:pic>
        <p:nvPicPr>
          <p:cNvPr id="54" name="Рисунок 53" descr="C:\Users\Администратор\Desktop\история гжели\1096345.jpg"/>
          <p:cNvPicPr/>
          <p:nvPr/>
        </p:nvPicPr>
        <p:blipFill>
          <a:blip r:embed="rId15" cstate="print"/>
          <a:srcRect/>
          <a:stretch>
            <a:fillRect/>
          </a:stretch>
        </p:blipFill>
        <p:spPr bwMode="auto">
          <a:xfrm>
            <a:off x="5508104" y="2492896"/>
            <a:ext cx="694182" cy="792088"/>
          </a:xfrm>
          <a:prstGeom prst="rect">
            <a:avLst/>
          </a:prstGeom>
          <a:noFill/>
          <a:ln w="9525">
            <a:noFill/>
            <a:miter lim="800000"/>
            <a:headEnd/>
            <a:tailEnd/>
          </a:ln>
        </p:spPr>
      </p:pic>
      <p:pic>
        <p:nvPicPr>
          <p:cNvPr id="55" name="Рисунок 54" descr="http://www.1000dosok.ru/s/23-05-5905356.jpg"/>
          <p:cNvPicPr/>
          <p:nvPr/>
        </p:nvPicPr>
        <p:blipFill>
          <a:blip r:embed="rId3" cstate="print"/>
          <a:srcRect/>
          <a:stretch>
            <a:fillRect/>
          </a:stretch>
        </p:blipFill>
        <p:spPr bwMode="auto">
          <a:xfrm>
            <a:off x="8100392" y="3861048"/>
            <a:ext cx="720080" cy="720080"/>
          </a:xfrm>
          <a:prstGeom prst="rect">
            <a:avLst/>
          </a:prstGeom>
          <a:noFill/>
          <a:ln w="9525">
            <a:noFill/>
            <a:miter lim="800000"/>
            <a:headEnd/>
            <a:tailEnd/>
          </a:ln>
        </p:spPr>
      </p:pic>
      <p:pic>
        <p:nvPicPr>
          <p:cNvPr id="56" name="Рисунок 55" descr="C:\Users\Администратор\Desktop\история гжели\1096345.jpg"/>
          <p:cNvPicPr/>
          <p:nvPr/>
        </p:nvPicPr>
        <p:blipFill>
          <a:blip r:embed="rId15" cstate="print"/>
          <a:srcRect/>
          <a:stretch>
            <a:fillRect/>
          </a:stretch>
        </p:blipFill>
        <p:spPr bwMode="auto">
          <a:xfrm>
            <a:off x="8100392" y="4581128"/>
            <a:ext cx="694182" cy="792088"/>
          </a:xfrm>
          <a:prstGeom prst="rect">
            <a:avLst/>
          </a:prstGeom>
          <a:noFill/>
          <a:ln w="9525">
            <a:noFill/>
            <a:miter lim="800000"/>
            <a:headEnd/>
            <a:tailEnd/>
          </a:ln>
        </p:spPr>
      </p:pic>
      <p:pic>
        <p:nvPicPr>
          <p:cNvPr id="57" name="Рисунок 56" descr="C:\Users\Администратор\Desktop\история гжели\1096345.jpg"/>
          <p:cNvPicPr/>
          <p:nvPr/>
        </p:nvPicPr>
        <p:blipFill>
          <a:blip r:embed="rId13" cstate="print"/>
          <a:srcRect/>
          <a:stretch>
            <a:fillRect/>
          </a:stretch>
        </p:blipFill>
        <p:spPr bwMode="auto">
          <a:xfrm>
            <a:off x="7308304" y="2636912"/>
            <a:ext cx="694182" cy="720080"/>
          </a:xfrm>
          <a:prstGeom prst="rect">
            <a:avLst/>
          </a:prstGeom>
          <a:noFill/>
          <a:ln w="9525">
            <a:noFill/>
            <a:miter lim="800000"/>
            <a:headEnd/>
            <a:tailEnd/>
          </a:ln>
        </p:spPr>
      </p:pic>
      <p:pic>
        <p:nvPicPr>
          <p:cNvPr id="58" name="Рисунок 57" descr="C:\Users\Администратор\Desktop\история гжели\1096345.jpg"/>
          <p:cNvPicPr/>
          <p:nvPr/>
        </p:nvPicPr>
        <p:blipFill>
          <a:blip r:embed="rId15" cstate="print"/>
          <a:srcRect/>
          <a:stretch>
            <a:fillRect/>
          </a:stretch>
        </p:blipFill>
        <p:spPr bwMode="auto">
          <a:xfrm>
            <a:off x="7020272" y="4581128"/>
            <a:ext cx="694182"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52704"/>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b="1" dirty="0" smtClean="0"/>
              <a:t> </a:t>
            </a:r>
            <a:r>
              <a:rPr lang="ru-RU" sz="7300" dirty="0" smtClean="0">
                <a:latin typeface="Monotype Corsiva" pitchFamily="66" charset="0"/>
                <a:cs typeface="Times New Roman" pitchFamily="18" charset="0"/>
              </a:rPr>
              <a:t>«НАЙДИ И ОПИШИ»</a:t>
            </a:r>
            <a:endParaRPr lang="ru-RU" sz="7300" dirty="0">
              <a:latin typeface="Monotype Corsiva" pitchFamily="66" charset="0"/>
              <a:cs typeface="Times New Roman" pitchFamily="18" charset="0"/>
            </a:endParaRPr>
          </a:p>
        </p:txBody>
      </p:sp>
      <p:sp>
        <p:nvSpPr>
          <p:cNvPr id="3" name="Содержимое 2"/>
          <p:cNvSpPr>
            <a:spLocks noGrp="1"/>
          </p:cNvSpPr>
          <p:nvPr>
            <p:ph idx="1"/>
          </p:nvPr>
        </p:nvSpPr>
        <p:spPr>
          <a:xfrm>
            <a:off x="457200" y="2060848"/>
            <a:ext cx="8229600" cy="4263752"/>
          </a:xfrm>
        </p:spPr>
        <p:txBody>
          <a:bodyPr>
            <a:normAutofit/>
          </a:bodyPr>
          <a:lstStyle/>
          <a:p>
            <a:r>
              <a:rPr lang="ru-RU" sz="2400" i="1" dirty="0" smtClean="0">
                <a:solidFill>
                  <a:schemeClr val="accent1">
                    <a:lumMod val="75000"/>
                  </a:schemeClr>
                </a:solidFill>
                <a:latin typeface="Times New Roman" pitchFamily="18" charset="0"/>
                <a:cs typeface="Times New Roman" pitchFamily="18" charset="0"/>
              </a:rPr>
              <a:t>Дидактическая задача:</a:t>
            </a:r>
            <a:br>
              <a:rPr lang="ru-RU" sz="2400" i="1" dirty="0" smtClean="0">
                <a:solidFill>
                  <a:schemeClr val="accent1">
                    <a:lumMod val="75000"/>
                  </a:schemeClr>
                </a:solidFill>
                <a:latin typeface="Times New Roman" pitchFamily="18" charset="0"/>
                <a:cs typeface="Times New Roman" pitchFamily="18" charset="0"/>
              </a:rPr>
            </a:br>
            <a:r>
              <a:rPr lang="ru-RU" sz="2400" i="1" dirty="0" smtClean="0">
                <a:solidFill>
                  <a:schemeClr val="accent1">
                    <a:lumMod val="75000"/>
                  </a:schemeClr>
                </a:solidFill>
                <a:latin typeface="Times New Roman" pitchFamily="18" charset="0"/>
                <a:cs typeface="Times New Roman" pitchFamily="18" charset="0"/>
              </a:rPr>
              <a:t>1.Закрепить знания детей о гжельской игрушке.</a:t>
            </a:r>
            <a:br>
              <a:rPr lang="ru-RU" sz="2400" i="1" dirty="0" smtClean="0">
                <a:solidFill>
                  <a:schemeClr val="accent1">
                    <a:lumMod val="75000"/>
                  </a:schemeClr>
                </a:solidFill>
                <a:latin typeface="Times New Roman" pitchFamily="18" charset="0"/>
                <a:cs typeface="Times New Roman" pitchFamily="18" charset="0"/>
              </a:rPr>
            </a:br>
            <a:r>
              <a:rPr lang="ru-RU" sz="2400" i="1" dirty="0" smtClean="0">
                <a:solidFill>
                  <a:schemeClr val="accent1">
                    <a:lumMod val="75000"/>
                  </a:schemeClr>
                </a:solidFill>
                <a:latin typeface="Times New Roman" pitchFamily="18" charset="0"/>
                <a:cs typeface="Times New Roman" pitchFamily="18" charset="0"/>
              </a:rPr>
              <a:t>2.Учить анализировать.</a:t>
            </a:r>
            <a:br>
              <a:rPr lang="ru-RU" sz="2400" i="1" dirty="0" smtClean="0">
                <a:solidFill>
                  <a:schemeClr val="accent1">
                    <a:lumMod val="75000"/>
                  </a:schemeClr>
                </a:solidFill>
                <a:latin typeface="Times New Roman" pitchFamily="18" charset="0"/>
                <a:cs typeface="Times New Roman" pitchFamily="18" charset="0"/>
              </a:rPr>
            </a:br>
            <a:r>
              <a:rPr lang="ru-RU" sz="2400" i="1" dirty="0" smtClean="0">
                <a:solidFill>
                  <a:schemeClr val="accent1">
                    <a:lumMod val="75000"/>
                  </a:schemeClr>
                </a:solidFill>
                <a:latin typeface="Times New Roman" pitchFamily="18" charset="0"/>
                <a:cs typeface="Times New Roman" pitchFamily="18" charset="0"/>
              </a:rPr>
              <a:t>3.Развивать связную речь, мышление, эстетическое восприятие</a:t>
            </a:r>
            <a:br>
              <a:rPr lang="ru-RU" sz="2400" i="1" dirty="0" smtClean="0">
                <a:solidFill>
                  <a:schemeClr val="accent1">
                    <a:lumMod val="75000"/>
                  </a:schemeClr>
                </a:solidFill>
                <a:latin typeface="Times New Roman" pitchFamily="18" charset="0"/>
                <a:cs typeface="Times New Roman" pitchFamily="18" charset="0"/>
              </a:rPr>
            </a:br>
            <a:r>
              <a:rPr lang="ru-RU" sz="2400" i="1" dirty="0" smtClean="0">
                <a:solidFill>
                  <a:schemeClr val="accent1">
                    <a:lumMod val="75000"/>
                  </a:schemeClr>
                </a:solidFill>
                <a:latin typeface="Times New Roman" pitchFamily="18" charset="0"/>
                <a:cs typeface="Times New Roman" pitchFamily="18" charset="0"/>
              </a:rPr>
              <a:t>4.Воспитывать любовь и уважение к народным мастерам.</a:t>
            </a:r>
          </a:p>
          <a:p>
            <a:r>
              <a:rPr lang="ru-RU" sz="2400" i="1" dirty="0" smtClean="0">
                <a:solidFill>
                  <a:schemeClr val="accent1">
                    <a:lumMod val="75000"/>
                  </a:schemeClr>
                </a:solidFill>
                <a:latin typeface="Times New Roman" pitchFamily="18" charset="0"/>
                <a:cs typeface="Times New Roman" pitchFamily="18" charset="0"/>
              </a:rPr>
              <a:t>Руководство:</a:t>
            </a:r>
            <a:br>
              <a:rPr lang="ru-RU" sz="2400" i="1" dirty="0" smtClean="0">
                <a:solidFill>
                  <a:schemeClr val="accent1">
                    <a:lumMod val="75000"/>
                  </a:schemeClr>
                </a:solidFill>
                <a:latin typeface="Times New Roman" pitchFamily="18" charset="0"/>
                <a:cs typeface="Times New Roman" pitchFamily="18" charset="0"/>
              </a:rPr>
            </a:br>
            <a:r>
              <a:rPr lang="ru-RU" sz="2400" i="1" dirty="0" smtClean="0">
                <a:solidFill>
                  <a:schemeClr val="accent1">
                    <a:lumMod val="75000"/>
                  </a:schemeClr>
                </a:solidFill>
                <a:latin typeface="Times New Roman" pitchFamily="18" charset="0"/>
                <a:cs typeface="Times New Roman" pitchFamily="18" charset="0"/>
              </a:rPr>
              <a:t>Предложить детям выбрать картинку  с изображением гжельской игрушки или посуды и дать описание элементам росписи.</a:t>
            </a:r>
            <a:br>
              <a:rPr lang="ru-RU" sz="2400" i="1" dirty="0" smtClean="0">
                <a:solidFill>
                  <a:schemeClr val="accent1">
                    <a:lumMod val="75000"/>
                  </a:schemeClr>
                </a:solidFill>
                <a:latin typeface="Times New Roman" pitchFamily="18" charset="0"/>
                <a:cs typeface="Times New Roman" pitchFamily="18" charset="0"/>
              </a:rPr>
            </a:br>
            <a:endParaRPr lang="ru-RU" sz="2400" i="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www.1000dosok.ru/s/12-05-4281186_2.jpg"/>
          <p:cNvPicPr>
            <a:picLocks noGrp="1"/>
          </p:cNvPicPr>
          <p:nvPr>
            <p:ph idx="1"/>
          </p:nvPr>
        </p:nvPicPr>
        <p:blipFill>
          <a:blip r:embed="rId2" cstate="print"/>
          <a:srcRect/>
          <a:stretch>
            <a:fillRect/>
          </a:stretch>
        </p:blipFill>
        <p:spPr bwMode="auto">
          <a:xfrm>
            <a:off x="251520" y="260648"/>
            <a:ext cx="1800200" cy="20162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descr="http://womanplace.ru/images/topic/1283449952.jpg"/>
          <p:cNvPicPr/>
          <p:nvPr/>
        </p:nvPicPr>
        <p:blipFill>
          <a:blip r:embed="rId3" cstate="print"/>
          <a:srcRect/>
          <a:stretch>
            <a:fillRect/>
          </a:stretch>
        </p:blipFill>
        <p:spPr bwMode="auto">
          <a:xfrm>
            <a:off x="2411760" y="332656"/>
            <a:ext cx="1872208" cy="19442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descr="C:\Users\Администратор\Desktop\история гжели\8442_5.jpg"/>
          <p:cNvPicPr/>
          <p:nvPr/>
        </p:nvPicPr>
        <p:blipFill>
          <a:blip r:embed="rId4" cstate="print"/>
          <a:srcRect/>
          <a:stretch>
            <a:fillRect/>
          </a:stretch>
        </p:blipFill>
        <p:spPr bwMode="auto">
          <a:xfrm>
            <a:off x="4644008" y="332656"/>
            <a:ext cx="1800200" cy="19442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descr="http://www.fresher.ru/wp-content/images2/1842/6.jpg"/>
          <p:cNvPicPr/>
          <p:nvPr/>
        </p:nvPicPr>
        <p:blipFill>
          <a:blip r:embed="rId5" cstate="print"/>
          <a:srcRect/>
          <a:stretch>
            <a:fillRect/>
          </a:stretch>
        </p:blipFill>
        <p:spPr bwMode="auto">
          <a:xfrm>
            <a:off x="6876256" y="332656"/>
            <a:ext cx="1872208" cy="19442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6" name="Picture 2" descr="C:\Users\Администратор\Desktop\история гжели\1096345.jpg"/>
          <p:cNvPicPr>
            <a:picLocks noChangeAspect="1" noChangeArrowheads="1"/>
          </p:cNvPicPr>
          <p:nvPr/>
        </p:nvPicPr>
        <p:blipFill>
          <a:blip r:embed="rId6" cstate="print"/>
          <a:srcRect/>
          <a:stretch>
            <a:fillRect/>
          </a:stretch>
        </p:blipFill>
        <p:spPr bwMode="auto">
          <a:xfrm>
            <a:off x="2411760" y="2420888"/>
            <a:ext cx="1944216" cy="18722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Рисунок 8" descr="http://the-legends.ru/images/author_img/10.7.2012.h-21.Igry_Dymka_01.jpg"/>
          <p:cNvPicPr/>
          <p:nvPr/>
        </p:nvPicPr>
        <p:blipFill>
          <a:blip r:embed="rId7" cstate="print"/>
          <a:srcRect/>
          <a:stretch>
            <a:fillRect/>
          </a:stretch>
        </p:blipFill>
        <p:spPr bwMode="auto">
          <a:xfrm>
            <a:off x="2411760" y="4437112"/>
            <a:ext cx="1872208" cy="20962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Рисунок 9" descr="http://www.1000dosok.ru/s/24-02-8618043_3.jpg"/>
          <p:cNvPicPr/>
          <p:nvPr/>
        </p:nvPicPr>
        <p:blipFill>
          <a:blip r:embed="rId8" cstate="print"/>
          <a:srcRect/>
          <a:stretch>
            <a:fillRect/>
          </a:stretch>
        </p:blipFill>
        <p:spPr bwMode="auto">
          <a:xfrm>
            <a:off x="4644008" y="4437112"/>
            <a:ext cx="1727076" cy="20539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Рисунок 10" descr="http://www.1000dosok.ru/s/23-05-5905356.jpg"/>
          <p:cNvPicPr/>
          <p:nvPr/>
        </p:nvPicPr>
        <p:blipFill>
          <a:blip r:embed="rId9" cstate="print"/>
          <a:srcRect/>
          <a:stretch>
            <a:fillRect/>
          </a:stretch>
        </p:blipFill>
        <p:spPr bwMode="auto">
          <a:xfrm>
            <a:off x="6948264" y="2420888"/>
            <a:ext cx="1784598" cy="18722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Рисунок 11" descr="C:\Users\Администратор\Desktop\ВИКТОРИЯ\РАБОТА\декоративно-прикладное искусство\картинки\городец\Scan0028.jpg"/>
          <p:cNvPicPr/>
          <p:nvPr/>
        </p:nvPicPr>
        <p:blipFill>
          <a:blip r:embed="rId10" cstate="print"/>
          <a:srcRect l="6608" t="6159" r="6555" b="10526"/>
          <a:stretch>
            <a:fillRect/>
          </a:stretch>
        </p:blipFill>
        <p:spPr bwMode="auto">
          <a:xfrm>
            <a:off x="4644008" y="2420888"/>
            <a:ext cx="1728192" cy="18722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 name="Рисунок 12" descr="http://www.mydoska.com/images/normal/415614_2.jpg"/>
          <p:cNvPicPr/>
          <p:nvPr/>
        </p:nvPicPr>
        <p:blipFill>
          <a:blip r:embed="rId11" cstate="print"/>
          <a:srcRect/>
          <a:stretch>
            <a:fillRect/>
          </a:stretch>
        </p:blipFill>
        <p:spPr bwMode="auto">
          <a:xfrm>
            <a:off x="251520" y="2420888"/>
            <a:ext cx="1728192" cy="18722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Рисунок 13" descr="http://rudocs.exdat.com/data/287/286732/286732_html_m7fc89f61.jpg"/>
          <p:cNvPicPr/>
          <p:nvPr/>
        </p:nvPicPr>
        <p:blipFill>
          <a:blip r:embed="rId12" cstate="print"/>
          <a:srcRect/>
          <a:stretch>
            <a:fillRect/>
          </a:stretch>
        </p:blipFill>
        <p:spPr bwMode="auto">
          <a:xfrm>
            <a:off x="251520" y="4437112"/>
            <a:ext cx="1728192" cy="20882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Рисунок 14" descr="http://rodrus.com/news/i/full1381584263.jpg"/>
          <p:cNvPicPr/>
          <p:nvPr/>
        </p:nvPicPr>
        <p:blipFill>
          <a:blip r:embed="rId13" cstate="print"/>
          <a:srcRect/>
          <a:stretch>
            <a:fillRect/>
          </a:stretch>
        </p:blipFill>
        <p:spPr bwMode="auto">
          <a:xfrm>
            <a:off x="6804248" y="4437112"/>
            <a:ext cx="2015480" cy="2106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514432"/>
          </a:xfrm>
        </p:spPr>
        <p:txBody>
          <a:bodyPr>
            <a:noAutofit/>
          </a:bodyPr>
          <a:lstStyle/>
          <a:p>
            <a:r>
              <a:rPr lang="ru-RU" sz="2000" dirty="0" smtClean="0">
                <a:solidFill>
                  <a:schemeClr val="accent1">
                    <a:lumMod val="75000"/>
                  </a:schemeClr>
                </a:solidFill>
                <a:latin typeface="Times New Roman" pitchFamily="18" charset="0"/>
                <a:cs typeface="Times New Roman" pitchFamily="18" charset="0"/>
              </a:rPr>
              <a:t/>
            </a:r>
            <a:br>
              <a:rPr lang="ru-RU" sz="2000" dirty="0" smtClean="0">
                <a:solidFill>
                  <a:schemeClr val="accent1">
                    <a:lumMod val="75000"/>
                  </a:schemeClr>
                </a:solidFill>
                <a:latin typeface="Times New Roman" pitchFamily="18" charset="0"/>
                <a:cs typeface="Times New Roman" pitchFamily="18" charset="0"/>
              </a:rPr>
            </a:br>
            <a:endParaRPr lang="ru-RU" sz="2000" dirty="0">
              <a:solidFill>
                <a:schemeClr val="accent1">
                  <a:lumMod val="75000"/>
                </a:schemeClr>
              </a:solidFill>
              <a:latin typeface="Times New Roman" pitchFamily="18" charset="0"/>
              <a:cs typeface="Times New Roman" pitchFamily="18" charset="0"/>
            </a:endParaRPr>
          </a:p>
        </p:txBody>
      </p:sp>
      <p:sp>
        <p:nvSpPr>
          <p:cNvPr id="4" name="Прямоугольник 3"/>
          <p:cNvSpPr/>
          <p:nvPr/>
        </p:nvSpPr>
        <p:spPr>
          <a:xfrm>
            <a:off x="683568" y="548680"/>
            <a:ext cx="7992888" cy="2123658"/>
          </a:xfrm>
          <a:prstGeom prst="rect">
            <a:avLst/>
          </a:prstGeom>
        </p:spPr>
        <p:txBody>
          <a:bodyPr wrap="square">
            <a:spAutoFit/>
          </a:bodyPr>
          <a:lstStyle/>
          <a:p>
            <a:r>
              <a:rPr lang="ru-RU" sz="2200" dirty="0" smtClean="0">
                <a:solidFill>
                  <a:schemeClr val="accent1">
                    <a:lumMod val="75000"/>
                  </a:schemeClr>
                </a:solidFill>
                <a:latin typeface="Times New Roman" pitchFamily="18" charset="0"/>
                <a:cs typeface="Times New Roman" pitchFamily="18" charset="0"/>
              </a:rPr>
              <a:t> Наша Родина – Россия. Самая богатая в мире страна.  Славится наша Родина своими мастерами. Издавна русский народ передает свою любовь к Родине, ее величию и красоте в своем мастерстве. Не зря говорят в народе:</a:t>
            </a:r>
            <a:br>
              <a:rPr lang="ru-RU" sz="2200" dirty="0" smtClean="0">
                <a:solidFill>
                  <a:schemeClr val="accent1">
                    <a:lumMod val="75000"/>
                  </a:schemeClr>
                </a:solidFill>
                <a:latin typeface="Times New Roman" pitchFamily="18" charset="0"/>
                <a:cs typeface="Times New Roman" pitchFamily="18" charset="0"/>
              </a:rPr>
            </a:br>
            <a:r>
              <a:rPr lang="ru-RU" sz="2200" i="1" dirty="0" smtClean="0">
                <a:solidFill>
                  <a:schemeClr val="accent1">
                    <a:lumMod val="75000"/>
                  </a:schemeClr>
                </a:solidFill>
                <a:latin typeface="Times New Roman" pitchFamily="18" charset="0"/>
                <a:cs typeface="Times New Roman" pitchFamily="18" charset="0"/>
              </a:rPr>
              <a:t>“С мастерством люди не родятся,</a:t>
            </a:r>
            <a:br>
              <a:rPr lang="ru-RU" sz="2200" i="1" dirty="0" smtClean="0">
                <a:solidFill>
                  <a:schemeClr val="accent1">
                    <a:lumMod val="75000"/>
                  </a:schemeClr>
                </a:solidFill>
                <a:latin typeface="Times New Roman" pitchFamily="18" charset="0"/>
                <a:cs typeface="Times New Roman" pitchFamily="18" charset="0"/>
              </a:rPr>
            </a:br>
            <a:r>
              <a:rPr lang="ru-RU" sz="2200" i="1" dirty="0" smtClean="0">
                <a:solidFill>
                  <a:schemeClr val="accent1">
                    <a:lumMod val="75000"/>
                  </a:schemeClr>
                </a:solidFill>
                <a:latin typeface="Times New Roman" pitchFamily="18" charset="0"/>
                <a:cs typeface="Times New Roman" pitchFamily="18" charset="0"/>
              </a:rPr>
              <a:t>но добытым мастерством гордятся”.</a:t>
            </a:r>
            <a:endParaRPr lang="ru-RU" sz="2200" i="1" dirty="0"/>
          </a:p>
        </p:txBody>
      </p:sp>
      <p:pic>
        <p:nvPicPr>
          <p:cNvPr id="3075" name="Picture 3" descr="C:\Users\Администратор\Desktop\история гжели\68492.jpg"/>
          <p:cNvPicPr>
            <a:picLocks noGrp="1" noChangeAspect="1" noChangeArrowheads="1"/>
          </p:cNvPicPr>
          <p:nvPr>
            <p:ph idx="1"/>
          </p:nvPr>
        </p:nvPicPr>
        <p:blipFill>
          <a:blip r:embed="rId2" cstate="print"/>
          <a:srcRect/>
          <a:stretch>
            <a:fillRect/>
          </a:stretch>
        </p:blipFill>
        <p:spPr bwMode="auto">
          <a:xfrm>
            <a:off x="5796136" y="2564904"/>
            <a:ext cx="2808312" cy="3600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76" name="Picture 4" descr="C:\Users\Администратор\Desktop\история гжели\ladia_2016_zima (10).jpg"/>
          <p:cNvPicPr>
            <a:picLocks noChangeAspect="1" noChangeArrowheads="1"/>
          </p:cNvPicPr>
          <p:nvPr/>
        </p:nvPicPr>
        <p:blipFill>
          <a:blip r:embed="rId3" cstate="print"/>
          <a:srcRect/>
          <a:stretch>
            <a:fillRect/>
          </a:stretch>
        </p:blipFill>
        <p:spPr bwMode="auto">
          <a:xfrm>
            <a:off x="539552" y="2852936"/>
            <a:ext cx="4521696" cy="29656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229600" cy="1512168"/>
          </a:xfrm>
        </p:spPr>
        <p:txBody>
          <a:bodyPr>
            <a:noAutofit/>
          </a:bodyPr>
          <a:lstStyle/>
          <a:p>
            <a:r>
              <a:rPr lang="ru-RU" sz="2200" dirty="0" smtClean="0">
                <a:solidFill>
                  <a:schemeClr val="accent1">
                    <a:lumMod val="75000"/>
                  </a:schemeClr>
                </a:solidFill>
                <a:latin typeface="Times New Roman" pitchFamily="18" charset="0"/>
                <a:cs typeface="Times New Roman" pitchFamily="18" charset="0"/>
              </a:rPr>
              <a:t>На берегу реки </a:t>
            </a:r>
            <a:r>
              <a:rPr lang="ru-RU" sz="2200" dirty="0" err="1" smtClean="0">
                <a:solidFill>
                  <a:schemeClr val="accent1">
                    <a:lumMod val="75000"/>
                  </a:schemeClr>
                </a:solidFill>
                <a:latin typeface="Times New Roman" pitchFamily="18" charset="0"/>
                <a:cs typeface="Times New Roman" pitchFamily="18" charset="0"/>
              </a:rPr>
              <a:t>Гжелки</a:t>
            </a:r>
            <a:r>
              <a:rPr lang="ru-RU" sz="2200" dirty="0" smtClean="0">
                <a:solidFill>
                  <a:schemeClr val="accent1">
                    <a:lumMod val="75000"/>
                  </a:schemeClr>
                </a:solidFill>
                <a:latin typeface="Times New Roman" pitchFamily="18" charset="0"/>
                <a:cs typeface="Times New Roman" pitchFamily="18" charset="0"/>
              </a:rPr>
              <a:t> находится старинное село Гжель, расположенное в Раменском районе Московской области.  Славится оно своими изделиями ручной работы из фарфора. Называют эти изделия гжельскими.  </a:t>
            </a:r>
            <a:endParaRPr lang="ru-RU" sz="2200" dirty="0">
              <a:solidFill>
                <a:schemeClr val="accent1">
                  <a:lumMod val="75000"/>
                </a:schemeClr>
              </a:solidFill>
              <a:latin typeface="Times New Roman" pitchFamily="18" charset="0"/>
              <a:cs typeface="Times New Roman" pitchFamily="18" charset="0"/>
            </a:endParaRPr>
          </a:p>
        </p:txBody>
      </p:sp>
      <p:pic>
        <p:nvPicPr>
          <p:cNvPr id="1028" name="Picture 4" descr="C:\Users\Администратор\Desktop\история гжели\4.jpg"/>
          <p:cNvPicPr>
            <a:picLocks noGrp="1" noChangeAspect="1" noChangeArrowheads="1"/>
          </p:cNvPicPr>
          <p:nvPr>
            <p:ph idx="1"/>
          </p:nvPr>
        </p:nvPicPr>
        <p:blipFill>
          <a:blip r:embed="rId2" cstate="print"/>
          <a:srcRect/>
          <a:stretch>
            <a:fillRect/>
          </a:stretch>
        </p:blipFill>
        <p:spPr bwMode="auto">
          <a:xfrm>
            <a:off x="1259632" y="2204864"/>
            <a:ext cx="6667500" cy="3981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0616"/>
          </a:xfrm>
        </p:spPr>
        <p:txBody>
          <a:bodyPr>
            <a:normAutofit fontScale="90000"/>
          </a:bodyPr>
          <a:lstStyle/>
          <a:p>
            <a:endParaRPr lang="ru-RU" dirty="0"/>
          </a:p>
        </p:txBody>
      </p:sp>
      <p:pic>
        <p:nvPicPr>
          <p:cNvPr id="26626" name="Picture 2" descr="C:\Users\Администратор\Desktop\история гжели\5.jpg"/>
          <p:cNvPicPr>
            <a:picLocks noGrp="1" noChangeAspect="1" noChangeArrowheads="1"/>
          </p:cNvPicPr>
          <p:nvPr>
            <p:ph idx="1"/>
          </p:nvPr>
        </p:nvPicPr>
        <p:blipFill>
          <a:blip r:embed="rId2" cstate="print"/>
          <a:srcRect/>
          <a:stretch>
            <a:fillRect/>
          </a:stretch>
        </p:blipFill>
        <p:spPr bwMode="auto">
          <a:xfrm>
            <a:off x="323528" y="260648"/>
            <a:ext cx="5328592" cy="3096344"/>
          </a:xfrm>
          <a:prstGeom prst="rect">
            <a:avLst/>
          </a:prstGeom>
          <a:ln>
            <a:noFill/>
          </a:ln>
          <a:effectLst>
            <a:outerShdw blurRad="292100" dist="139700" dir="2700000" algn="tl" rotWithShape="0">
              <a:srgbClr val="333333">
                <a:alpha val="65000"/>
              </a:srgbClr>
            </a:outerShdw>
          </a:effectLst>
        </p:spPr>
      </p:pic>
      <p:pic>
        <p:nvPicPr>
          <p:cNvPr id="26628" name="Picture 4" descr="Картинки по запросу церковь в гжели"/>
          <p:cNvPicPr>
            <a:picLocks noChangeAspect="1" noChangeArrowheads="1"/>
          </p:cNvPicPr>
          <p:nvPr/>
        </p:nvPicPr>
        <p:blipFill>
          <a:blip r:embed="rId3" cstate="print"/>
          <a:srcRect/>
          <a:stretch>
            <a:fillRect/>
          </a:stretch>
        </p:blipFill>
        <p:spPr bwMode="auto">
          <a:xfrm>
            <a:off x="5940152" y="1628800"/>
            <a:ext cx="2736304" cy="4102597"/>
          </a:xfrm>
          <a:prstGeom prst="rect">
            <a:avLst/>
          </a:prstGeom>
          <a:ln>
            <a:noFill/>
          </a:ln>
          <a:effectLst>
            <a:outerShdw blurRad="292100" dist="139700" dir="2700000" algn="tl" rotWithShape="0">
              <a:srgbClr val="333333">
                <a:alpha val="65000"/>
              </a:srgbClr>
            </a:outerShdw>
          </a:effectLst>
        </p:spPr>
      </p:pic>
      <p:pic>
        <p:nvPicPr>
          <p:cNvPr id="26630" name="Picture 6" descr="Картинки по запросу гжель село"/>
          <p:cNvPicPr>
            <a:picLocks noChangeAspect="1" noChangeArrowheads="1"/>
          </p:cNvPicPr>
          <p:nvPr/>
        </p:nvPicPr>
        <p:blipFill>
          <a:blip r:embed="rId4" cstate="print"/>
          <a:srcRect/>
          <a:stretch>
            <a:fillRect/>
          </a:stretch>
        </p:blipFill>
        <p:spPr bwMode="auto">
          <a:xfrm>
            <a:off x="467544" y="3573016"/>
            <a:ext cx="4968552" cy="30689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a:bodyPr>
          <a:lstStyle/>
          <a:p>
            <a:r>
              <a:rPr lang="ru-RU" sz="2200" dirty="0" smtClean="0">
                <a:solidFill>
                  <a:schemeClr val="accent1">
                    <a:lumMod val="75000"/>
                  </a:schemeClr>
                </a:solidFill>
                <a:latin typeface="Times New Roman" pitchFamily="18" charset="0"/>
                <a:cs typeface="Times New Roman" pitchFamily="18" charset="0"/>
              </a:rPr>
              <a:t>Под «крышей» Гжели находятся, кроме самого одноимённого села, и другие известные гончарные деревни</a:t>
            </a:r>
            <a:endParaRPr lang="ru-RU" sz="2200" dirty="0">
              <a:solidFill>
                <a:schemeClr val="accent1">
                  <a:lumMod val="75000"/>
                </a:schemeClr>
              </a:solidFill>
            </a:endParaRPr>
          </a:p>
        </p:txBody>
      </p:sp>
      <p:pic>
        <p:nvPicPr>
          <p:cNvPr id="4" name="Picture 3" descr="C:\Users\Администратор\Desktop\история гжели\1..jpg"/>
          <p:cNvPicPr>
            <a:picLocks noGrp="1" noChangeAspect="1" noChangeArrowheads="1"/>
          </p:cNvPicPr>
          <p:nvPr>
            <p:ph idx="1"/>
          </p:nvPr>
        </p:nvPicPr>
        <p:blipFill>
          <a:blip r:embed="rId2" cstate="print"/>
          <a:srcRect/>
          <a:stretch>
            <a:fillRect/>
          </a:stretch>
        </p:blipFill>
        <p:spPr bwMode="auto">
          <a:xfrm>
            <a:off x="1115616" y="1700808"/>
            <a:ext cx="7056784" cy="474947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smtClean="0"/>
              <a:t> </a:t>
            </a:r>
            <a:r>
              <a:rPr lang="ru-RU" sz="2400" dirty="0" smtClean="0">
                <a:solidFill>
                  <a:schemeClr val="accent1">
                    <a:lumMod val="75000"/>
                  </a:schemeClr>
                </a:solidFill>
                <a:latin typeface="Times New Roman" pitchFamily="18" charset="0"/>
                <a:cs typeface="Times New Roman" pitchFamily="18" charset="0"/>
              </a:rPr>
              <a:t>Знаменитый гжельский промысел на протяжении нескольких столетий является одним из ведущих керамических промыслов страны и по праву считается колыбелью русской керамики. </a:t>
            </a:r>
            <a:endParaRPr lang="ru-RU" sz="2200" dirty="0">
              <a:solidFill>
                <a:schemeClr val="accent1">
                  <a:lumMod val="75000"/>
                </a:schemeClr>
              </a:solidFill>
              <a:latin typeface="Times New Roman" pitchFamily="18" charset="0"/>
              <a:cs typeface="Times New Roman" pitchFamily="18" charset="0"/>
            </a:endParaRPr>
          </a:p>
        </p:txBody>
      </p:sp>
      <p:pic>
        <p:nvPicPr>
          <p:cNvPr id="2051" name="Picture 3" descr="C:\Users\Администратор\Desktop\ВИКТОРИЯ\РАБОТА\проэкт\Гжель\гжельские изделия\фото\41.jpg"/>
          <p:cNvPicPr>
            <a:picLocks noChangeAspect="1" noChangeArrowheads="1"/>
          </p:cNvPicPr>
          <p:nvPr/>
        </p:nvPicPr>
        <p:blipFill>
          <a:blip r:embed="rId2" cstate="print"/>
          <a:srcRect/>
          <a:stretch>
            <a:fillRect/>
          </a:stretch>
        </p:blipFill>
        <p:spPr bwMode="auto">
          <a:xfrm>
            <a:off x="4788024" y="2276872"/>
            <a:ext cx="4032448" cy="39033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2" name="Picture 4" descr="C:\Users\Администратор\Desktop\ВИКТОРИЯ\РАБОТА\проэкт\Гжель\гжельские изделия\фото\42.jpg"/>
          <p:cNvPicPr>
            <a:picLocks noGrp="1" noChangeAspect="1" noChangeArrowheads="1"/>
          </p:cNvPicPr>
          <p:nvPr>
            <p:ph idx="1"/>
          </p:nvPr>
        </p:nvPicPr>
        <p:blipFill>
          <a:blip r:embed="rId3" cstate="print"/>
          <a:srcRect/>
          <a:stretch>
            <a:fillRect/>
          </a:stretch>
        </p:blipFill>
        <p:spPr bwMode="auto">
          <a:xfrm>
            <a:off x="395536" y="2276872"/>
            <a:ext cx="3816424" cy="38853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572784"/>
          </a:xfrm>
        </p:spPr>
        <p:txBody>
          <a:bodyPr>
            <a:normAutofit fontScale="90000"/>
          </a:bodyPr>
          <a:lstStyle/>
          <a:p>
            <a:r>
              <a:rPr lang="ru-RU" sz="2400" dirty="0" smtClean="0">
                <a:solidFill>
                  <a:schemeClr val="accent1">
                    <a:lumMod val="75000"/>
                  </a:schemeClr>
                </a:solidFill>
                <a:latin typeface="Times New Roman" pitchFamily="18" charset="0"/>
                <a:cs typeface="Times New Roman" pitchFamily="18" charset="0"/>
              </a:rPr>
              <a:t>Фарфор ручной работы, с нарядной синей росписью по белому фону, известен не только в России, но и далеко за ее пределами. Статуэтки, посуда, предметы интерьера и сувениры, расписанные вручную, сегодня невероятно популярны и привлекают к себе удивительной гармонией.</a:t>
            </a:r>
            <a:endParaRPr lang="ru-RU" sz="2400" dirty="0">
              <a:solidFill>
                <a:schemeClr val="accent1">
                  <a:lumMod val="75000"/>
                </a:schemeClr>
              </a:solidFill>
              <a:latin typeface="Times New Roman" pitchFamily="18" charset="0"/>
              <a:cs typeface="Times New Roman" pitchFamily="18" charset="0"/>
            </a:endParaRPr>
          </a:p>
        </p:txBody>
      </p:sp>
      <p:pic>
        <p:nvPicPr>
          <p:cNvPr id="3074" name="Picture 2" descr="C:\Users\Администратор\Desktop\история гжели\ГжельСтиль008.jpg"/>
          <p:cNvPicPr>
            <a:picLocks noGrp="1" noChangeAspect="1" noChangeArrowheads="1"/>
          </p:cNvPicPr>
          <p:nvPr>
            <p:ph idx="1"/>
          </p:nvPr>
        </p:nvPicPr>
        <p:blipFill>
          <a:blip r:embed="rId2" cstate="print"/>
          <a:srcRect/>
          <a:stretch>
            <a:fillRect/>
          </a:stretch>
        </p:blipFill>
        <p:spPr bwMode="auto">
          <a:xfrm>
            <a:off x="1691680" y="2636912"/>
            <a:ext cx="5895731" cy="38322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575</TotalTime>
  <Words>689</Words>
  <Application>Microsoft Office PowerPoint</Application>
  <PresentationFormat>Экран (4:3)</PresentationFormat>
  <Paragraphs>66</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Поток</vt:lpstr>
      <vt:lpstr>Русская звонкая гжель</vt:lpstr>
      <vt:lpstr>           Цель:</vt:lpstr>
      <vt:lpstr> </vt:lpstr>
      <vt:lpstr> </vt:lpstr>
      <vt:lpstr>На берегу реки Гжелки находится старинное село Гжель, расположенное в Раменском районе Московской области.  Славится оно своими изделиями ручной работы из фарфора. Называют эти изделия гжельскими.  </vt:lpstr>
      <vt:lpstr>Слайд 6</vt:lpstr>
      <vt:lpstr>Под «крышей» Гжели находятся, кроме самого одноимённого села, и другие известные гончарные деревни</vt:lpstr>
      <vt:lpstr> Знаменитый гжельский промысел на протяжении нескольких столетий является одним из ведущих керамических промыслов страны и по праву считается колыбелью русской керамики. </vt:lpstr>
      <vt:lpstr>Фарфор ручной работы, с нарядной синей росписью по белому фону, известен не только в России, но и далеко за ее пределами. Статуэтки, посуда, предметы интерьера и сувениры, расписанные вручную, сегодня невероятно популярны и привлекают к себе удивительной гармонией.</vt:lpstr>
      <vt:lpstr>А начиналось всё с глины. Гжельские земли были не слишком плодородными.  Сама природа одарила эту местность месторождением жирных огнеупорных глин. </vt:lpstr>
      <vt:lpstr>А много ли нашему талантливому народу надо: глина есть, руки есть – вот и славно! Издавна жили на этой глиняной земле гончары.  Все они от мала до велика в этой местности занимались гончарством.</vt:lpstr>
      <vt:lpstr>Гжель всегда славилась своими мастерами. Гжельцы изготавливали изделия из фарфора, работая с невероятной быстротой и соблюдая точность всех размеров,  лишь человеческие глаза и руки создавали неповторимые изделия. Эта технология дожила и до наших дней и уже отточенная используется на Гжельском Фарфоровом заводе. </vt:lpstr>
      <vt:lpstr>Как же рождается гжельская сказка? Вначале дизайнеры наносят  наброски с помощью карандаша. Продумывается каждая мелочь. Именно от них зависит, какое изделие получится.</vt:lpstr>
      <vt:lpstr>Потом создается гипсовая модель, по которой изготавливается первичная заготовка. Затем гипсовая фигура отправляется на литейный участок форм, где делается разъемная литьевая форма. Сырьем заполняют формочку, из которой потом извлекается полуфабрикатное изделие.</vt:lpstr>
      <vt:lpstr>  После этого срезаются швы у заготовительных форм и затираются места швов губкой.</vt:lpstr>
      <vt:lpstr>Теперь  заготовка направляется в камерную печь. Предварительный обжиг проводится при температуре 900 С. Он придает изделию характерную фарфоровую твердость.</vt:lpstr>
      <vt:lpstr>Расписанное изделие после предварительного обжига окунается в специальную водяную смесь – под глазурь.</vt:lpstr>
      <vt:lpstr>И вот полуфабрикат попадает в руки мастера кисти , художника. Он устанавливает изделие на вращающуюся головку и аккуратными мазками расписывает каждое изделие. Это очень волнительный процесс, потому что одно неловкое движение может перечеркнуть  все усилия работников. Каждый мастер обладает своим уникальным стилем. </vt:lpstr>
      <vt:lpstr>Слайд 19</vt:lpstr>
      <vt:lpstr>Вы уже заметили, что художники используют в работе только два цвета краски? Мастера Гжели рассказывают такую легенду. Пошли как-то девушки, жившие в селе Гжель, полоскать белье на речку. А в речке небо отражается. Река синяя и небо в ней синее. </vt:lpstr>
      <vt:lpstr>Может небо упало на землю, Или тонем мы в облаках? Но плывут облака над нами И струится небес река. </vt:lpstr>
      <vt:lpstr> Показали девушки мастерам красоту такую. И решили, что такого синего неба нигде в мире не найти. Вот тогда-то  и стали расписывать мастера свои изделия всеми оттенками синего цвета, словно стараясь оставить частичку синего неба на посуде. А узоры для росписи   брали у природы – травинки и былинки в поле, цветы на лугу и в саду </vt:lpstr>
      <vt:lpstr>Основной обжиг проходит при повышенной температуре 1350 С. Здесь глазурные рисунки приобретают все оттенки синего цвета в пределах заданного спектра. Изделие готово, можно наслаждаться его красотой. </vt:lpstr>
      <vt:lpstr>Голубизну небесную, Что сердцу так мила, Кисть мастера на чашку Легко перенесла. </vt:lpstr>
      <vt:lpstr>Фарфоровые чайники,                               Подсвечники, часы, Животные и птицы  Невиданной красы. </vt:lpstr>
      <vt:lpstr>Слайд 26</vt:lpstr>
      <vt:lpstr>Синяя сказка – глазам загляденье, Словно весною капель, Ласка, забота, тепло и терпенье, Русская звонкая Гжель!</vt:lpstr>
      <vt:lpstr>  Дидактические игры            по теме « Гжель»</vt:lpstr>
      <vt:lpstr>Задачи:</vt:lpstr>
      <vt:lpstr>«КТО В ДОМИКЕ ЖИВЁТ?»</vt:lpstr>
      <vt:lpstr>Слайд 31</vt:lpstr>
      <vt:lpstr>«ЧЕТВЁРТЫЙ      ЛИШНИЙ»</vt:lpstr>
      <vt:lpstr>Слайд 33</vt:lpstr>
      <vt:lpstr>  « СКАЗОЧНОЕ ЛОТО»</vt:lpstr>
      <vt:lpstr>Слайд 35</vt:lpstr>
      <vt:lpstr>    «НАЙДИ И ОПИШИ»</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звонкая гжель</dc:title>
  <dc:creator>адм</dc:creator>
  <cp:lastModifiedBy>Администратор</cp:lastModifiedBy>
  <cp:revision>61</cp:revision>
  <dcterms:created xsi:type="dcterms:W3CDTF">2017-02-18T05:26:45Z</dcterms:created>
  <dcterms:modified xsi:type="dcterms:W3CDTF">2017-02-21T16:26:39Z</dcterms:modified>
</cp:coreProperties>
</file>